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922" r:id="rId2"/>
    <p:sldMasterId id="2147483909" r:id="rId3"/>
  </p:sldMasterIdLst>
  <p:notesMasterIdLst>
    <p:notesMasterId r:id="rId31"/>
  </p:notesMasterIdLst>
  <p:sldIdLst>
    <p:sldId id="339" r:id="rId4"/>
    <p:sldId id="284" r:id="rId5"/>
    <p:sldId id="345" r:id="rId6"/>
    <p:sldId id="330" r:id="rId7"/>
    <p:sldId id="353" r:id="rId8"/>
    <p:sldId id="331" r:id="rId9"/>
    <p:sldId id="356" r:id="rId10"/>
    <p:sldId id="357" r:id="rId11"/>
    <p:sldId id="352" r:id="rId12"/>
    <p:sldId id="354" r:id="rId13"/>
    <p:sldId id="355" r:id="rId14"/>
    <p:sldId id="351" r:id="rId15"/>
    <p:sldId id="361" r:id="rId16"/>
    <p:sldId id="358" r:id="rId17"/>
    <p:sldId id="348" r:id="rId18"/>
    <p:sldId id="360" r:id="rId19"/>
    <p:sldId id="261" r:id="rId20"/>
    <p:sldId id="262" r:id="rId21"/>
    <p:sldId id="263" r:id="rId22"/>
    <p:sldId id="265" r:id="rId23"/>
    <p:sldId id="267" r:id="rId24"/>
    <p:sldId id="347" r:id="rId25"/>
    <p:sldId id="268" r:id="rId26"/>
    <p:sldId id="269" r:id="rId27"/>
    <p:sldId id="273" r:id="rId28"/>
    <p:sldId id="362" r:id="rId29"/>
    <p:sldId id="325" r:id="rId30"/>
  </p:sldIdLst>
  <p:sldSz cx="9144000" cy="6858000" type="screen4x3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5pPr>
    <a:lvl6pPr marL="2286000" algn="l" defTabSz="914400" rtl="0" eaLnBrk="1" latinLnBrk="0" hangingPunct="1"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6pPr>
    <a:lvl7pPr marL="2743200" algn="l" defTabSz="914400" rtl="0" eaLnBrk="1" latinLnBrk="0" hangingPunct="1"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7pPr>
    <a:lvl8pPr marL="3200400" algn="l" defTabSz="914400" rtl="0" eaLnBrk="1" latinLnBrk="0" hangingPunct="1"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8pPr>
    <a:lvl9pPr marL="3657600" algn="l" defTabSz="914400" rtl="0" eaLnBrk="1" latinLnBrk="0" hangingPunct="1">
      <a:defRPr sz="1400" b="1" kern="1200">
        <a:solidFill>
          <a:schemeClr val="bg1"/>
        </a:solidFill>
        <a:latin typeface="Arial" panose="020B0604020202020204" pitchFamily="34" charset="0"/>
        <a:ea typeface="+mn-ea"/>
        <a:cs typeface="Lucida Sans Unicode" panose="020B0602030504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0">
          <p15:clr>
            <a:srgbClr val="A4A3A4"/>
          </p15:clr>
        </p15:guide>
        <p15:guide id="2" pos="218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6197"/>
  </p:normalViewPr>
  <p:slideViewPr>
    <p:cSldViewPr snapToGrid="0">
      <p:cViewPr varScale="1">
        <p:scale>
          <a:sx n="127" d="100"/>
          <a:sy n="127" d="100"/>
        </p:scale>
        <p:origin x="123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00"/>
        <p:guide pos="218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C843A-71A8-2D4C-B288-E9A10D342756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CC48685A-F8A6-674F-BC9D-B2013CEC9084}">
      <dgm:prSet/>
      <dgm:spPr/>
      <dgm:t>
        <a:bodyPr/>
        <a:lstStyle/>
        <a:p>
          <a:endParaRPr lang="de-DE"/>
        </a:p>
      </dgm:t>
    </dgm:pt>
    <dgm:pt modelId="{84160C0F-300D-274A-8D51-A08ED0FD5A45}" type="parTrans" cxnId="{3935B9AE-4D31-8A46-B87C-620D98156CAF}">
      <dgm:prSet/>
      <dgm:spPr/>
      <dgm:t>
        <a:bodyPr/>
        <a:lstStyle/>
        <a:p>
          <a:endParaRPr lang="de-DE"/>
        </a:p>
      </dgm:t>
    </dgm:pt>
    <dgm:pt modelId="{8D7414DE-CDDD-C046-BFF7-F3B0791A8F21}" type="sibTrans" cxnId="{3935B9AE-4D31-8A46-B87C-620D98156CAF}">
      <dgm:prSet/>
      <dgm:spPr/>
      <dgm:t>
        <a:bodyPr/>
        <a:lstStyle/>
        <a:p>
          <a:endParaRPr lang="de-DE"/>
        </a:p>
      </dgm:t>
    </dgm:pt>
    <dgm:pt modelId="{30BB36E2-E442-9242-97ED-D5B02AFC35FC}">
      <dgm:prSet/>
      <dgm:spPr/>
      <dgm:t>
        <a:bodyPr/>
        <a:lstStyle/>
        <a:p>
          <a:endParaRPr lang="de-DE"/>
        </a:p>
      </dgm:t>
    </dgm:pt>
    <dgm:pt modelId="{FB60FCBE-69FA-6C45-AA64-D55D6BD65351}" type="parTrans" cxnId="{DA98DE2D-7498-3349-91C6-E803A2780602}">
      <dgm:prSet/>
      <dgm:spPr/>
      <dgm:t>
        <a:bodyPr/>
        <a:lstStyle/>
        <a:p>
          <a:endParaRPr lang="de-DE"/>
        </a:p>
      </dgm:t>
    </dgm:pt>
    <dgm:pt modelId="{BD6A0283-AF55-5149-917B-79D7AC98B6FF}" type="sibTrans" cxnId="{DA98DE2D-7498-3349-91C6-E803A2780602}">
      <dgm:prSet/>
      <dgm:spPr/>
      <dgm:t>
        <a:bodyPr/>
        <a:lstStyle/>
        <a:p>
          <a:endParaRPr lang="de-DE"/>
        </a:p>
      </dgm:t>
    </dgm:pt>
    <dgm:pt modelId="{7EBB13B2-155B-F04A-B493-CF45A47544E1}">
      <dgm:prSet/>
      <dgm:spPr/>
      <dgm:t>
        <a:bodyPr/>
        <a:lstStyle/>
        <a:p>
          <a:endParaRPr lang="de-DE"/>
        </a:p>
      </dgm:t>
    </dgm:pt>
    <dgm:pt modelId="{61F97ACD-0892-074C-8152-7FD35B536A78}" type="parTrans" cxnId="{32A352C9-362C-C54B-ADCD-72220BC34FE7}">
      <dgm:prSet/>
      <dgm:spPr/>
      <dgm:t>
        <a:bodyPr/>
        <a:lstStyle/>
        <a:p>
          <a:endParaRPr lang="de-DE"/>
        </a:p>
      </dgm:t>
    </dgm:pt>
    <dgm:pt modelId="{817DD39B-F770-B84B-B8E7-6C8FBC159EC2}" type="sibTrans" cxnId="{32A352C9-362C-C54B-ADCD-72220BC34FE7}">
      <dgm:prSet/>
      <dgm:spPr/>
      <dgm:t>
        <a:bodyPr/>
        <a:lstStyle/>
        <a:p>
          <a:endParaRPr lang="de-DE"/>
        </a:p>
      </dgm:t>
    </dgm:pt>
    <dgm:pt modelId="{E9302074-D387-EF4D-A4AE-EE402B13D7FC}">
      <dgm:prSet/>
      <dgm:spPr/>
      <dgm:t>
        <a:bodyPr/>
        <a:lstStyle/>
        <a:p>
          <a:endParaRPr lang="de-DE"/>
        </a:p>
      </dgm:t>
    </dgm:pt>
    <dgm:pt modelId="{4D16F8D0-3436-3E4E-B52B-445937D61D52}" type="parTrans" cxnId="{DFF513CF-0E2B-3544-BFAB-2F26B7DC7DDD}">
      <dgm:prSet/>
      <dgm:spPr/>
      <dgm:t>
        <a:bodyPr/>
        <a:lstStyle/>
        <a:p>
          <a:endParaRPr lang="de-DE"/>
        </a:p>
      </dgm:t>
    </dgm:pt>
    <dgm:pt modelId="{A454DA34-00E9-5146-BA78-CF55E581C02A}" type="sibTrans" cxnId="{DFF513CF-0E2B-3544-BFAB-2F26B7DC7DDD}">
      <dgm:prSet/>
      <dgm:spPr/>
      <dgm:t>
        <a:bodyPr/>
        <a:lstStyle/>
        <a:p>
          <a:endParaRPr lang="de-DE"/>
        </a:p>
      </dgm:t>
    </dgm:pt>
    <dgm:pt modelId="{B551B0F5-A21E-DF45-A876-F8874D6061CC}">
      <dgm:prSet/>
      <dgm:spPr/>
      <dgm:t>
        <a:bodyPr/>
        <a:lstStyle/>
        <a:p>
          <a:endParaRPr lang="de-DE"/>
        </a:p>
      </dgm:t>
    </dgm:pt>
    <dgm:pt modelId="{8772A122-2134-4C40-8B54-BE823342BBFF}" type="parTrans" cxnId="{BC76BC56-A753-EB4A-954F-51908AEF02C9}">
      <dgm:prSet/>
      <dgm:spPr/>
      <dgm:t>
        <a:bodyPr/>
        <a:lstStyle/>
        <a:p>
          <a:endParaRPr lang="de-DE"/>
        </a:p>
      </dgm:t>
    </dgm:pt>
    <dgm:pt modelId="{3C34D4CF-DF92-894F-B43D-FA810DCEF55B}" type="sibTrans" cxnId="{BC76BC56-A753-EB4A-954F-51908AEF02C9}">
      <dgm:prSet/>
      <dgm:spPr/>
      <dgm:t>
        <a:bodyPr/>
        <a:lstStyle/>
        <a:p>
          <a:endParaRPr lang="de-DE"/>
        </a:p>
      </dgm:t>
    </dgm:pt>
    <dgm:pt modelId="{F5C55163-66B4-4847-8F54-A0D8F140E1B0}">
      <dgm:prSet/>
      <dgm:spPr/>
      <dgm:t>
        <a:bodyPr/>
        <a:lstStyle/>
        <a:p>
          <a:r>
            <a:rPr lang="de-DE" dirty="0"/>
            <a:t>Glas leicht schwenken</a:t>
          </a:r>
        </a:p>
      </dgm:t>
    </dgm:pt>
    <dgm:pt modelId="{E5F8D849-D0CB-6546-98AD-F0BFB35FC78C}" type="parTrans" cxnId="{382B3E44-48E9-FE45-9696-A6EB575CABF7}">
      <dgm:prSet/>
      <dgm:spPr/>
      <dgm:t>
        <a:bodyPr/>
        <a:lstStyle/>
        <a:p>
          <a:endParaRPr lang="de-DE"/>
        </a:p>
      </dgm:t>
    </dgm:pt>
    <dgm:pt modelId="{BD8D9104-8C72-E447-A6E5-65B8EF9AEB2B}" type="sibTrans" cxnId="{382B3E44-48E9-FE45-9696-A6EB575CABF7}">
      <dgm:prSet/>
      <dgm:spPr/>
      <dgm:t>
        <a:bodyPr/>
        <a:lstStyle/>
        <a:p>
          <a:endParaRPr lang="de-DE"/>
        </a:p>
      </dgm:t>
    </dgm:pt>
    <dgm:pt modelId="{362A719E-63E9-554C-8C48-8D6A9ADEA2F4}">
      <dgm:prSet/>
      <dgm:spPr/>
      <dgm:t>
        <a:bodyPr/>
        <a:lstStyle/>
        <a:p>
          <a:r>
            <a:rPr lang="de-DE"/>
            <a:t>Uhrglas abnehmen und in tiefen Zügen riechen (nasaler Eindruck!)</a:t>
          </a:r>
        </a:p>
      </dgm:t>
    </dgm:pt>
    <dgm:pt modelId="{6CAD4BD0-8238-AF4C-8392-54824FA4F878}" type="parTrans" cxnId="{5A14B348-CAFB-6E40-99FE-678F21A37D26}">
      <dgm:prSet/>
      <dgm:spPr/>
      <dgm:t>
        <a:bodyPr/>
        <a:lstStyle/>
        <a:p>
          <a:endParaRPr lang="de-DE"/>
        </a:p>
      </dgm:t>
    </dgm:pt>
    <dgm:pt modelId="{67372558-C932-A846-B2EE-BC769BB8ED0B}" type="sibTrans" cxnId="{5A14B348-CAFB-6E40-99FE-678F21A37D26}">
      <dgm:prSet/>
      <dgm:spPr/>
      <dgm:t>
        <a:bodyPr/>
        <a:lstStyle/>
        <a:p>
          <a:endParaRPr lang="de-DE"/>
        </a:p>
      </dgm:t>
    </dgm:pt>
    <dgm:pt modelId="{5617C80C-E2E6-3A46-ADC7-8C48E3873A65}">
      <dgm:prSet/>
      <dgm:spPr/>
      <dgm:t>
        <a:bodyPr/>
        <a:lstStyle/>
        <a:p>
          <a:r>
            <a:rPr lang="de-DE"/>
            <a:t>Deckel schließen, kurz innehalten</a:t>
          </a:r>
        </a:p>
      </dgm:t>
    </dgm:pt>
    <dgm:pt modelId="{268C0862-325A-DC41-94FA-894572D09426}" type="parTrans" cxnId="{46A71EB0-CAF8-4B4F-ABAF-AB909B003876}">
      <dgm:prSet/>
      <dgm:spPr/>
      <dgm:t>
        <a:bodyPr/>
        <a:lstStyle/>
        <a:p>
          <a:endParaRPr lang="de-DE"/>
        </a:p>
      </dgm:t>
    </dgm:pt>
    <dgm:pt modelId="{29F8B1E0-0258-574A-89DC-95DA47D1DC42}" type="sibTrans" cxnId="{46A71EB0-CAF8-4B4F-ABAF-AB909B003876}">
      <dgm:prSet/>
      <dgm:spPr/>
      <dgm:t>
        <a:bodyPr/>
        <a:lstStyle/>
        <a:p>
          <a:endParaRPr lang="de-DE"/>
        </a:p>
      </dgm:t>
    </dgm:pt>
    <dgm:pt modelId="{38BC1A1F-149E-D346-B6CF-4E3812B0062B}">
      <dgm:prSet/>
      <dgm:spPr/>
      <dgm:t>
        <a:bodyPr/>
        <a:lstStyle/>
        <a:p>
          <a:r>
            <a:rPr lang="de-DE"/>
            <a:t>Ca. 3 ml Öl langsam auf der Zunge verteilen, sodass diese komplett benetzt ist</a:t>
          </a:r>
        </a:p>
      </dgm:t>
    </dgm:pt>
    <dgm:pt modelId="{58BCCFB0-466E-4548-9BCF-2FFC3F5DFA40}" type="parTrans" cxnId="{BD445D89-E1EF-6F4B-BFF7-B50A2F7043C9}">
      <dgm:prSet/>
      <dgm:spPr/>
      <dgm:t>
        <a:bodyPr/>
        <a:lstStyle/>
        <a:p>
          <a:endParaRPr lang="de-DE"/>
        </a:p>
      </dgm:t>
    </dgm:pt>
    <dgm:pt modelId="{19B30E0C-3A19-0449-9F3E-3CFD501ADED6}" type="sibTrans" cxnId="{BD445D89-E1EF-6F4B-BFF7-B50A2F7043C9}">
      <dgm:prSet/>
      <dgm:spPr/>
      <dgm:t>
        <a:bodyPr/>
        <a:lstStyle/>
        <a:p>
          <a:endParaRPr lang="de-DE"/>
        </a:p>
      </dgm:t>
    </dgm:pt>
    <dgm:pt modelId="{56AFE9EE-EE16-4241-A04C-1180A94FB029}">
      <dgm:prSet/>
      <dgm:spPr/>
      <dgm:t>
        <a:bodyPr/>
        <a:lstStyle/>
        <a:p>
          <a:r>
            <a:rPr lang="de-DE"/>
            <a:t>Durch Nachziehen von Luft verteilt sich das Öl auch in Gaumen und Rachen (retronasaler Eindruck!) </a:t>
          </a:r>
        </a:p>
      </dgm:t>
    </dgm:pt>
    <dgm:pt modelId="{3F71FCF0-9674-7043-A1B2-05D52EBA092F}" type="parTrans" cxnId="{59A2C333-CF8F-B248-8E9F-AB581B8F7DE4}">
      <dgm:prSet/>
      <dgm:spPr/>
      <dgm:t>
        <a:bodyPr/>
        <a:lstStyle/>
        <a:p>
          <a:endParaRPr lang="de-DE"/>
        </a:p>
      </dgm:t>
    </dgm:pt>
    <dgm:pt modelId="{84B7A406-AE3F-B947-AF17-C5BA4FB9FE8C}" type="sibTrans" cxnId="{59A2C333-CF8F-B248-8E9F-AB581B8F7DE4}">
      <dgm:prSet/>
      <dgm:spPr/>
      <dgm:t>
        <a:bodyPr/>
        <a:lstStyle/>
        <a:p>
          <a:endParaRPr lang="de-DE"/>
        </a:p>
      </dgm:t>
    </dgm:pt>
    <dgm:pt modelId="{735D235B-3C9F-5B48-A710-D1D1C033534D}" type="pres">
      <dgm:prSet presAssocID="{257C843A-71A8-2D4C-B288-E9A10D342756}" presName="linearFlow" presStyleCnt="0">
        <dgm:presLayoutVars>
          <dgm:dir/>
          <dgm:animLvl val="lvl"/>
          <dgm:resizeHandles val="exact"/>
        </dgm:presLayoutVars>
      </dgm:prSet>
      <dgm:spPr/>
    </dgm:pt>
    <dgm:pt modelId="{237B5D9F-777E-994D-BB72-DB0A218B83D7}" type="pres">
      <dgm:prSet presAssocID="{CC48685A-F8A6-674F-BC9D-B2013CEC9084}" presName="composite" presStyleCnt="0"/>
      <dgm:spPr/>
    </dgm:pt>
    <dgm:pt modelId="{717D3A0A-77D5-A546-826C-76EC0375DEBF}" type="pres">
      <dgm:prSet presAssocID="{CC48685A-F8A6-674F-BC9D-B2013CEC908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D628A382-81BD-3D4E-9B88-8D59D39E8D6A}" type="pres">
      <dgm:prSet presAssocID="{CC48685A-F8A6-674F-BC9D-B2013CEC9084}" presName="descendantText" presStyleLbl="alignAcc1" presStyleIdx="0" presStyleCnt="5">
        <dgm:presLayoutVars>
          <dgm:bulletEnabled val="1"/>
        </dgm:presLayoutVars>
      </dgm:prSet>
      <dgm:spPr/>
    </dgm:pt>
    <dgm:pt modelId="{3C5C65BE-5E59-6544-9D35-0D3FB9ECE47A}" type="pres">
      <dgm:prSet presAssocID="{8D7414DE-CDDD-C046-BFF7-F3B0791A8F21}" presName="sp" presStyleCnt="0"/>
      <dgm:spPr/>
    </dgm:pt>
    <dgm:pt modelId="{914BDEE9-B9B5-D248-9473-BB6BE5B63D95}" type="pres">
      <dgm:prSet presAssocID="{30BB36E2-E442-9242-97ED-D5B02AFC35FC}" presName="composite" presStyleCnt="0"/>
      <dgm:spPr/>
    </dgm:pt>
    <dgm:pt modelId="{B6F5199D-FDE1-BF43-934C-62A2DE555596}" type="pres">
      <dgm:prSet presAssocID="{30BB36E2-E442-9242-97ED-D5B02AFC35FC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616678A2-7449-C942-8580-CE14061AD7C6}" type="pres">
      <dgm:prSet presAssocID="{30BB36E2-E442-9242-97ED-D5B02AFC35FC}" presName="descendantText" presStyleLbl="alignAcc1" presStyleIdx="1" presStyleCnt="5">
        <dgm:presLayoutVars>
          <dgm:bulletEnabled val="1"/>
        </dgm:presLayoutVars>
      </dgm:prSet>
      <dgm:spPr/>
    </dgm:pt>
    <dgm:pt modelId="{CB1F8AEE-12FA-524B-AD43-395EA226AA51}" type="pres">
      <dgm:prSet presAssocID="{BD6A0283-AF55-5149-917B-79D7AC98B6FF}" presName="sp" presStyleCnt="0"/>
      <dgm:spPr/>
    </dgm:pt>
    <dgm:pt modelId="{75AF4B6E-9A26-BE49-88CE-39F3D546BA21}" type="pres">
      <dgm:prSet presAssocID="{7EBB13B2-155B-F04A-B493-CF45A47544E1}" presName="composite" presStyleCnt="0"/>
      <dgm:spPr/>
    </dgm:pt>
    <dgm:pt modelId="{7E7FACA0-83B8-3643-9DE0-7C2FA1CDBB93}" type="pres">
      <dgm:prSet presAssocID="{7EBB13B2-155B-F04A-B493-CF45A47544E1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B4FDA924-D41F-3843-AB1F-A845EE8242CF}" type="pres">
      <dgm:prSet presAssocID="{7EBB13B2-155B-F04A-B493-CF45A47544E1}" presName="descendantText" presStyleLbl="alignAcc1" presStyleIdx="2" presStyleCnt="5">
        <dgm:presLayoutVars>
          <dgm:bulletEnabled val="1"/>
        </dgm:presLayoutVars>
      </dgm:prSet>
      <dgm:spPr/>
    </dgm:pt>
    <dgm:pt modelId="{EF872214-9327-C24E-B373-25EFB37E46C6}" type="pres">
      <dgm:prSet presAssocID="{817DD39B-F770-B84B-B8E7-6C8FBC159EC2}" presName="sp" presStyleCnt="0"/>
      <dgm:spPr/>
    </dgm:pt>
    <dgm:pt modelId="{6E97E2D8-535A-1641-B2E4-39CFB98A187E}" type="pres">
      <dgm:prSet presAssocID="{E9302074-D387-EF4D-A4AE-EE402B13D7FC}" presName="composite" presStyleCnt="0"/>
      <dgm:spPr/>
    </dgm:pt>
    <dgm:pt modelId="{08E72478-8357-1945-B122-992DD2A317E6}" type="pres">
      <dgm:prSet presAssocID="{E9302074-D387-EF4D-A4AE-EE402B13D7FC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DE85D67-BA33-0647-BCF2-1F6E47DC1769}" type="pres">
      <dgm:prSet presAssocID="{E9302074-D387-EF4D-A4AE-EE402B13D7FC}" presName="descendantText" presStyleLbl="alignAcc1" presStyleIdx="3" presStyleCnt="5">
        <dgm:presLayoutVars>
          <dgm:bulletEnabled val="1"/>
        </dgm:presLayoutVars>
      </dgm:prSet>
      <dgm:spPr/>
    </dgm:pt>
    <dgm:pt modelId="{7338BCF2-22BB-E04B-8B74-DA9EFB7DAA12}" type="pres">
      <dgm:prSet presAssocID="{A454DA34-00E9-5146-BA78-CF55E581C02A}" presName="sp" presStyleCnt="0"/>
      <dgm:spPr/>
    </dgm:pt>
    <dgm:pt modelId="{B7BF2045-B581-D84F-A7E5-E131EA902324}" type="pres">
      <dgm:prSet presAssocID="{B551B0F5-A21E-DF45-A876-F8874D6061CC}" presName="composite" presStyleCnt="0"/>
      <dgm:spPr/>
    </dgm:pt>
    <dgm:pt modelId="{59699E8E-F31F-E04F-8697-8A413B86FD4D}" type="pres">
      <dgm:prSet presAssocID="{B551B0F5-A21E-DF45-A876-F8874D6061C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6DA9AE92-2EF1-7546-B893-B55AB978C06D}" type="pres">
      <dgm:prSet presAssocID="{B551B0F5-A21E-DF45-A876-F8874D6061C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DA98DE2D-7498-3349-91C6-E803A2780602}" srcId="{257C843A-71A8-2D4C-B288-E9A10D342756}" destId="{30BB36E2-E442-9242-97ED-D5B02AFC35FC}" srcOrd="1" destOrd="0" parTransId="{FB60FCBE-69FA-6C45-AA64-D55D6BD65351}" sibTransId="{BD6A0283-AF55-5149-917B-79D7AC98B6FF}"/>
    <dgm:cxn modelId="{59A2C333-CF8F-B248-8E9F-AB581B8F7DE4}" srcId="{B551B0F5-A21E-DF45-A876-F8874D6061CC}" destId="{56AFE9EE-EE16-4241-A04C-1180A94FB029}" srcOrd="0" destOrd="0" parTransId="{3F71FCF0-9674-7043-A1B2-05D52EBA092F}" sibTransId="{84B7A406-AE3F-B947-AF17-C5BA4FB9FE8C}"/>
    <dgm:cxn modelId="{382B3E44-48E9-FE45-9696-A6EB575CABF7}" srcId="{CC48685A-F8A6-674F-BC9D-B2013CEC9084}" destId="{F5C55163-66B4-4847-8F54-A0D8F140E1B0}" srcOrd="0" destOrd="0" parTransId="{E5F8D849-D0CB-6546-98AD-F0BFB35FC78C}" sibTransId="{BD8D9104-8C72-E447-A6E5-65B8EF9AEB2B}"/>
    <dgm:cxn modelId="{F6F99846-30E5-E74F-AD51-D6112BCF12EB}" type="presOf" srcId="{7EBB13B2-155B-F04A-B493-CF45A47544E1}" destId="{7E7FACA0-83B8-3643-9DE0-7C2FA1CDBB93}" srcOrd="0" destOrd="0" presId="urn:microsoft.com/office/officeart/2005/8/layout/chevron2"/>
    <dgm:cxn modelId="{5A14B348-CAFB-6E40-99FE-678F21A37D26}" srcId="{30BB36E2-E442-9242-97ED-D5B02AFC35FC}" destId="{362A719E-63E9-554C-8C48-8D6A9ADEA2F4}" srcOrd="0" destOrd="0" parTransId="{6CAD4BD0-8238-AF4C-8392-54824FA4F878}" sibTransId="{67372558-C932-A846-B2EE-BC769BB8ED0B}"/>
    <dgm:cxn modelId="{EAC4F755-398A-904A-A4A3-E31A8F1E436E}" type="presOf" srcId="{56AFE9EE-EE16-4241-A04C-1180A94FB029}" destId="{6DA9AE92-2EF1-7546-B893-B55AB978C06D}" srcOrd="0" destOrd="0" presId="urn:microsoft.com/office/officeart/2005/8/layout/chevron2"/>
    <dgm:cxn modelId="{BC76BC56-A753-EB4A-954F-51908AEF02C9}" srcId="{257C843A-71A8-2D4C-B288-E9A10D342756}" destId="{B551B0F5-A21E-DF45-A876-F8874D6061CC}" srcOrd="4" destOrd="0" parTransId="{8772A122-2134-4C40-8B54-BE823342BBFF}" sibTransId="{3C34D4CF-DF92-894F-B43D-FA810DCEF55B}"/>
    <dgm:cxn modelId="{8E225F5B-6921-6941-927F-F7555CE71B3E}" type="presOf" srcId="{257C843A-71A8-2D4C-B288-E9A10D342756}" destId="{735D235B-3C9F-5B48-A710-D1D1C033534D}" srcOrd="0" destOrd="0" presId="urn:microsoft.com/office/officeart/2005/8/layout/chevron2"/>
    <dgm:cxn modelId="{9910DF6A-C634-9C44-BAC7-53091F2EE82F}" type="presOf" srcId="{F5C55163-66B4-4847-8F54-A0D8F140E1B0}" destId="{D628A382-81BD-3D4E-9B88-8D59D39E8D6A}" srcOrd="0" destOrd="0" presId="urn:microsoft.com/office/officeart/2005/8/layout/chevron2"/>
    <dgm:cxn modelId="{BD445D89-E1EF-6F4B-BFF7-B50A2F7043C9}" srcId="{E9302074-D387-EF4D-A4AE-EE402B13D7FC}" destId="{38BC1A1F-149E-D346-B6CF-4E3812B0062B}" srcOrd="0" destOrd="0" parTransId="{58BCCFB0-466E-4548-9BCF-2FFC3F5DFA40}" sibTransId="{19B30E0C-3A19-0449-9F3E-3CFD501ADED6}"/>
    <dgm:cxn modelId="{3935B9AE-4D31-8A46-B87C-620D98156CAF}" srcId="{257C843A-71A8-2D4C-B288-E9A10D342756}" destId="{CC48685A-F8A6-674F-BC9D-B2013CEC9084}" srcOrd="0" destOrd="0" parTransId="{84160C0F-300D-274A-8D51-A08ED0FD5A45}" sibTransId="{8D7414DE-CDDD-C046-BFF7-F3B0791A8F21}"/>
    <dgm:cxn modelId="{46A71EB0-CAF8-4B4F-ABAF-AB909B003876}" srcId="{7EBB13B2-155B-F04A-B493-CF45A47544E1}" destId="{5617C80C-E2E6-3A46-ADC7-8C48E3873A65}" srcOrd="0" destOrd="0" parTransId="{268C0862-325A-DC41-94FA-894572D09426}" sibTransId="{29F8B1E0-0258-574A-89DC-95DA47D1DC42}"/>
    <dgm:cxn modelId="{AD19E9B3-C9EE-BC4E-9442-8E854BE0B302}" type="presOf" srcId="{B551B0F5-A21E-DF45-A876-F8874D6061CC}" destId="{59699E8E-F31F-E04F-8697-8A413B86FD4D}" srcOrd="0" destOrd="0" presId="urn:microsoft.com/office/officeart/2005/8/layout/chevron2"/>
    <dgm:cxn modelId="{9E6824BC-6106-3248-ADD1-711208BF86F2}" type="presOf" srcId="{362A719E-63E9-554C-8C48-8D6A9ADEA2F4}" destId="{616678A2-7449-C942-8580-CE14061AD7C6}" srcOrd="0" destOrd="0" presId="urn:microsoft.com/office/officeart/2005/8/layout/chevron2"/>
    <dgm:cxn modelId="{B4B214C6-628B-7744-9707-28AC2321FD07}" type="presOf" srcId="{38BC1A1F-149E-D346-B6CF-4E3812B0062B}" destId="{2DE85D67-BA33-0647-BCF2-1F6E47DC1769}" srcOrd="0" destOrd="0" presId="urn:microsoft.com/office/officeart/2005/8/layout/chevron2"/>
    <dgm:cxn modelId="{117595C6-CB7B-8549-BEF7-1A2737D877E2}" type="presOf" srcId="{5617C80C-E2E6-3A46-ADC7-8C48E3873A65}" destId="{B4FDA924-D41F-3843-AB1F-A845EE8242CF}" srcOrd="0" destOrd="0" presId="urn:microsoft.com/office/officeart/2005/8/layout/chevron2"/>
    <dgm:cxn modelId="{32A352C9-362C-C54B-ADCD-72220BC34FE7}" srcId="{257C843A-71A8-2D4C-B288-E9A10D342756}" destId="{7EBB13B2-155B-F04A-B493-CF45A47544E1}" srcOrd="2" destOrd="0" parTransId="{61F97ACD-0892-074C-8152-7FD35B536A78}" sibTransId="{817DD39B-F770-B84B-B8E7-6C8FBC159EC2}"/>
    <dgm:cxn modelId="{DFF513CF-0E2B-3544-BFAB-2F26B7DC7DDD}" srcId="{257C843A-71A8-2D4C-B288-E9A10D342756}" destId="{E9302074-D387-EF4D-A4AE-EE402B13D7FC}" srcOrd="3" destOrd="0" parTransId="{4D16F8D0-3436-3E4E-B52B-445937D61D52}" sibTransId="{A454DA34-00E9-5146-BA78-CF55E581C02A}"/>
    <dgm:cxn modelId="{D40D87DD-6A64-9446-AF28-E7C7107F95D1}" type="presOf" srcId="{E9302074-D387-EF4D-A4AE-EE402B13D7FC}" destId="{08E72478-8357-1945-B122-992DD2A317E6}" srcOrd="0" destOrd="0" presId="urn:microsoft.com/office/officeart/2005/8/layout/chevron2"/>
    <dgm:cxn modelId="{029C2CF2-277A-AE4F-BA67-125F7D56825D}" type="presOf" srcId="{CC48685A-F8A6-674F-BC9D-B2013CEC9084}" destId="{717D3A0A-77D5-A546-826C-76EC0375DEBF}" srcOrd="0" destOrd="0" presId="urn:microsoft.com/office/officeart/2005/8/layout/chevron2"/>
    <dgm:cxn modelId="{0C9F2BFB-F63F-DE4F-B39F-636B492A4A55}" type="presOf" srcId="{30BB36E2-E442-9242-97ED-D5B02AFC35FC}" destId="{B6F5199D-FDE1-BF43-934C-62A2DE555596}" srcOrd="0" destOrd="0" presId="urn:microsoft.com/office/officeart/2005/8/layout/chevron2"/>
    <dgm:cxn modelId="{E0E23EBB-0C3D-F14F-A571-07CBE6B73BBA}" type="presParOf" srcId="{735D235B-3C9F-5B48-A710-D1D1C033534D}" destId="{237B5D9F-777E-994D-BB72-DB0A218B83D7}" srcOrd="0" destOrd="0" presId="urn:microsoft.com/office/officeart/2005/8/layout/chevron2"/>
    <dgm:cxn modelId="{2B101F56-A314-A94A-BA00-73B593ABA32F}" type="presParOf" srcId="{237B5D9F-777E-994D-BB72-DB0A218B83D7}" destId="{717D3A0A-77D5-A546-826C-76EC0375DEBF}" srcOrd="0" destOrd="0" presId="urn:microsoft.com/office/officeart/2005/8/layout/chevron2"/>
    <dgm:cxn modelId="{03238575-72AC-2F43-AC54-83BB382A505E}" type="presParOf" srcId="{237B5D9F-777E-994D-BB72-DB0A218B83D7}" destId="{D628A382-81BD-3D4E-9B88-8D59D39E8D6A}" srcOrd="1" destOrd="0" presId="urn:microsoft.com/office/officeart/2005/8/layout/chevron2"/>
    <dgm:cxn modelId="{D3E8E2F2-CCD1-9548-905B-8FC33B661864}" type="presParOf" srcId="{735D235B-3C9F-5B48-A710-D1D1C033534D}" destId="{3C5C65BE-5E59-6544-9D35-0D3FB9ECE47A}" srcOrd="1" destOrd="0" presId="urn:microsoft.com/office/officeart/2005/8/layout/chevron2"/>
    <dgm:cxn modelId="{8145A339-27CA-0945-8914-5EF221AB2BDD}" type="presParOf" srcId="{735D235B-3C9F-5B48-A710-D1D1C033534D}" destId="{914BDEE9-B9B5-D248-9473-BB6BE5B63D95}" srcOrd="2" destOrd="0" presId="urn:microsoft.com/office/officeart/2005/8/layout/chevron2"/>
    <dgm:cxn modelId="{C2464E01-4BAE-0441-BFAC-BB9E77122C7E}" type="presParOf" srcId="{914BDEE9-B9B5-D248-9473-BB6BE5B63D95}" destId="{B6F5199D-FDE1-BF43-934C-62A2DE555596}" srcOrd="0" destOrd="0" presId="urn:microsoft.com/office/officeart/2005/8/layout/chevron2"/>
    <dgm:cxn modelId="{DAC2CC41-489F-0341-834C-496E109EC8D8}" type="presParOf" srcId="{914BDEE9-B9B5-D248-9473-BB6BE5B63D95}" destId="{616678A2-7449-C942-8580-CE14061AD7C6}" srcOrd="1" destOrd="0" presId="urn:microsoft.com/office/officeart/2005/8/layout/chevron2"/>
    <dgm:cxn modelId="{DB6F3FE9-0C8A-1C42-A184-C146EC85E53E}" type="presParOf" srcId="{735D235B-3C9F-5B48-A710-D1D1C033534D}" destId="{CB1F8AEE-12FA-524B-AD43-395EA226AA51}" srcOrd="3" destOrd="0" presId="urn:microsoft.com/office/officeart/2005/8/layout/chevron2"/>
    <dgm:cxn modelId="{726E9E12-47B1-5340-960F-F666CDAED197}" type="presParOf" srcId="{735D235B-3C9F-5B48-A710-D1D1C033534D}" destId="{75AF4B6E-9A26-BE49-88CE-39F3D546BA21}" srcOrd="4" destOrd="0" presId="urn:microsoft.com/office/officeart/2005/8/layout/chevron2"/>
    <dgm:cxn modelId="{EFDD8DC3-1787-B64C-A99A-E1658992132A}" type="presParOf" srcId="{75AF4B6E-9A26-BE49-88CE-39F3D546BA21}" destId="{7E7FACA0-83B8-3643-9DE0-7C2FA1CDBB93}" srcOrd="0" destOrd="0" presId="urn:microsoft.com/office/officeart/2005/8/layout/chevron2"/>
    <dgm:cxn modelId="{EA4CDBEF-A975-B041-BF77-B71D76181C37}" type="presParOf" srcId="{75AF4B6E-9A26-BE49-88CE-39F3D546BA21}" destId="{B4FDA924-D41F-3843-AB1F-A845EE8242CF}" srcOrd="1" destOrd="0" presId="urn:microsoft.com/office/officeart/2005/8/layout/chevron2"/>
    <dgm:cxn modelId="{8EF46059-73C6-BB4A-A087-0C5D90949B87}" type="presParOf" srcId="{735D235B-3C9F-5B48-A710-D1D1C033534D}" destId="{EF872214-9327-C24E-B373-25EFB37E46C6}" srcOrd="5" destOrd="0" presId="urn:microsoft.com/office/officeart/2005/8/layout/chevron2"/>
    <dgm:cxn modelId="{41B165D5-BC3E-CE49-A6FB-568B8C3E1454}" type="presParOf" srcId="{735D235B-3C9F-5B48-A710-D1D1C033534D}" destId="{6E97E2D8-535A-1641-B2E4-39CFB98A187E}" srcOrd="6" destOrd="0" presId="urn:microsoft.com/office/officeart/2005/8/layout/chevron2"/>
    <dgm:cxn modelId="{107BB938-1934-DD4F-A1C6-DFACB077C64A}" type="presParOf" srcId="{6E97E2D8-535A-1641-B2E4-39CFB98A187E}" destId="{08E72478-8357-1945-B122-992DD2A317E6}" srcOrd="0" destOrd="0" presId="urn:microsoft.com/office/officeart/2005/8/layout/chevron2"/>
    <dgm:cxn modelId="{9679F30B-0F9C-F845-A39A-7744D5CB749D}" type="presParOf" srcId="{6E97E2D8-535A-1641-B2E4-39CFB98A187E}" destId="{2DE85D67-BA33-0647-BCF2-1F6E47DC1769}" srcOrd="1" destOrd="0" presId="urn:microsoft.com/office/officeart/2005/8/layout/chevron2"/>
    <dgm:cxn modelId="{2C104DEC-7222-BC4A-B852-E470997DC854}" type="presParOf" srcId="{735D235B-3C9F-5B48-A710-D1D1C033534D}" destId="{7338BCF2-22BB-E04B-8B74-DA9EFB7DAA12}" srcOrd="7" destOrd="0" presId="urn:microsoft.com/office/officeart/2005/8/layout/chevron2"/>
    <dgm:cxn modelId="{89BA1AC7-DA01-2649-B8AE-8A48ED66B0BE}" type="presParOf" srcId="{735D235B-3C9F-5B48-A710-D1D1C033534D}" destId="{B7BF2045-B581-D84F-A7E5-E131EA902324}" srcOrd="8" destOrd="0" presId="urn:microsoft.com/office/officeart/2005/8/layout/chevron2"/>
    <dgm:cxn modelId="{DAC50EB9-6582-8642-AF7A-42082A4D8EE5}" type="presParOf" srcId="{B7BF2045-B581-D84F-A7E5-E131EA902324}" destId="{59699E8E-F31F-E04F-8697-8A413B86FD4D}" srcOrd="0" destOrd="0" presId="urn:microsoft.com/office/officeart/2005/8/layout/chevron2"/>
    <dgm:cxn modelId="{1A91CB40-4E2A-4649-BD3F-337DC6AA8A8C}" type="presParOf" srcId="{B7BF2045-B581-D84F-A7E5-E131EA902324}" destId="{6DA9AE92-2EF1-7546-B893-B55AB978C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D3A0A-77D5-A546-826C-76EC0375DEBF}">
      <dsp:nvSpPr>
        <dsp:cNvPr id="0" name=""/>
        <dsp:cNvSpPr/>
      </dsp:nvSpPr>
      <dsp:spPr>
        <a:xfrm rot="5400000">
          <a:off x="-139099" y="139725"/>
          <a:ext cx="927330" cy="64913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-5400000">
        <a:off x="1" y="325192"/>
        <a:ext cx="649131" cy="278199"/>
      </dsp:txXfrm>
    </dsp:sp>
    <dsp:sp modelId="{D628A382-81BD-3D4E-9B88-8D59D39E8D6A}">
      <dsp:nvSpPr>
        <dsp:cNvPr id="0" name=""/>
        <dsp:cNvSpPr/>
      </dsp:nvSpPr>
      <dsp:spPr>
        <a:xfrm rot="5400000">
          <a:off x="2208699" y="-1558942"/>
          <a:ext cx="602764" cy="3721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Glas leicht schwenken</a:t>
          </a:r>
        </a:p>
      </dsp:txBody>
      <dsp:txXfrm rot="-5400000">
        <a:off x="649131" y="30051"/>
        <a:ext cx="3692476" cy="543914"/>
      </dsp:txXfrm>
    </dsp:sp>
    <dsp:sp modelId="{B6F5199D-FDE1-BF43-934C-62A2DE555596}">
      <dsp:nvSpPr>
        <dsp:cNvPr id="0" name=""/>
        <dsp:cNvSpPr/>
      </dsp:nvSpPr>
      <dsp:spPr>
        <a:xfrm rot="5400000">
          <a:off x="-139099" y="947652"/>
          <a:ext cx="927330" cy="64913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-5400000">
        <a:off x="1" y="1133119"/>
        <a:ext cx="649131" cy="278199"/>
      </dsp:txXfrm>
    </dsp:sp>
    <dsp:sp modelId="{616678A2-7449-C942-8580-CE14061AD7C6}">
      <dsp:nvSpPr>
        <dsp:cNvPr id="0" name=""/>
        <dsp:cNvSpPr/>
      </dsp:nvSpPr>
      <dsp:spPr>
        <a:xfrm rot="5400000">
          <a:off x="2208699" y="-751016"/>
          <a:ext cx="602764" cy="3721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/>
            <a:t>Uhrglas abnehmen und in tiefen Zügen riechen (nasaler Eindruck!)</a:t>
          </a:r>
        </a:p>
      </dsp:txBody>
      <dsp:txXfrm rot="-5400000">
        <a:off x="649131" y="837977"/>
        <a:ext cx="3692476" cy="543914"/>
      </dsp:txXfrm>
    </dsp:sp>
    <dsp:sp modelId="{7E7FACA0-83B8-3643-9DE0-7C2FA1CDBB93}">
      <dsp:nvSpPr>
        <dsp:cNvPr id="0" name=""/>
        <dsp:cNvSpPr/>
      </dsp:nvSpPr>
      <dsp:spPr>
        <a:xfrm rot="5400000">
          <a:off x="-139099" y="1755578"/>
          <a:ext cx="927330" cy="64913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-5400000">
        <a:off x="1" y="1941045"/>
        <a:ext cx="649131" cy="278199"/>
      </dsp:txXfrm>
    </dsp:sp>
    <dsp:sp modelId="{B4FDA924-D41F-3843-AB1F-A845EE8242CF}">
      <dsp:nvSpPr>
        <dsp:cNvPr id="0" name=""/>
        <dsp:cNvSpPr/>
      </dsp:nvSpPr>
      <dsp:spPr>
        <a:xfrm rot="5400000">
          <a:off x="2208699" y="56910"/>
          <a:ext cx="602764" cy="3721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/>
            <a:t>Deckel schließen, kurz innehalten</a:t>
          </a:r>
        </a:p>
      </dsp:txBody>
      <dsp:txXfrm rot="-5400000">
        <a:off x="649131" y="1645904"/>
        <a:ext cx="3692476" cy="543914"/>
      </dsp:txXfrm>
    </dsp:sp>
    <dsp:sp modelId="{08E72478-8357-1945-B122-992DD2A317E6}">
      <dsp:nvSpPr>
        <dsp:cNvPr id="0" name=""/>
        <dsp:cNvSpPr/>
      </dsp:nvSpPr>
      <dsp:spPr>
        <a:xfrm rot="5400000">
          <a:off x="-139099" y="2563505"/>
          <a:ext cx="927330" cy="64913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-5400000">
        <a:off x="1" y="2748972"/>
        <a:ext cx="649131" cy="278199"/>
      </dsp:txXfrm>
    </dsp:sp>
    <dsp:sp modelId="{2DE85D67-BA33-0647-BCF2-1F6E47DC1769}">
      <dsp:nvSpPr>
        <dsp:cNvPr id="0" name=""/>
        <dsp:cNvSpPr/>
      </dsp:nvSpPr>
      <dsp:spPr>
        <a:xfrm rot="5400000">
          <a:off x="2208699" y="864837"/>
          <a:ext cx="602764" cy="3721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/>
            <a:t>Ca. 3 ml Öl langsam auf der Zunge verteilen, sodass diese komplett benetzt ist</a:t>
          </a:r>
        </a:p>
      </dsp:txBody>
      <dsp:txXfrm rot="-5400000">
        <a:off x="649131" y="2453831"/>
        <a:ext cx="3692476" cy="543914"/>
      </dsp:txXfrm>
    </dsp:sp>
    <dsp:sp modelId="{59699E8E-F31F-E04F-8697-8A413B86FD4D}">
      <dsp:nvSpPr>
        <dsp:cNvPr id="0" name=""/>
        <dsp:cNvSpPr/>
      </dsp:nvSpPr>
      <dsp:spPr>
        <a:xfrm rot="5400000">
          <a:off x="-139099" y="3371432"/>
          <a:ext cx="927330" cy="649131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-5400000">
        <a:off x="1" y="3556899"/>
        <a:ext cx="649131" cy="278199"/>
      </dsp:txXfrm>
    </dsp:sp>
    <dsp:sp modelId="{6DA9AE92-2EF1-7546-B893-B55AB978C06D}">
      <dsp:nvSpPr>
        <dsp:cNvPr id="0" name=""/>
        <dsp:cNvSpPr/>
      </dsp:nvSpPr>
      <dsp:spPr>
        <a:xfrm rot="5400000">
          <a:off x="2208699" y="1672764"/>
          <a:ext cx="602764" cy="3721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/>
            <a:t>Durch Nachziehen von Luft verteilt sich das Öl auch in Gaumen und Rachen (retronasaler Eindruck!) </a:t>
          </a:r>
        </a:p>
      </dsp:txBody>
      <dsp:txXfrm rot="-5400000">
        <a:off x="649131" y="3261758"/>
        <a:ext cx="3692476" cy="543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5T09:37:23.68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 16383,'68'0'0,"1"0"0,-11 3 0,8-1 0,-2 1 0,6 0 0,1-1 0,1 1 0,10-1 0,2 0 0,6-1 0,-2-1 0,-13 0 0,-17 0 0,-13 0 0,-11 0 0,-11 0 0,-8 0 0,1 1 0,-3-1 0,4 2 0,-2-2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25T09:37:25.8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15 16383,'85'0'0,"4"0"0,-14 2 0,7-1 0,-13 0 0,-4-1 0,-6-1 0,-6 0 0,-3 0 0,-16 0 0,-11 1 0,-7 0 0,-3 0 0,2 0 0,5-1 0,3 0 0,5 0 0,0 1 0,-2 0 0,-5 0 0,-3 0 0,-3-1 0,4 0 0,-4 1 0,3 0 0,-3-1 0,2 0 0,0 0 0,-3 0 0,5 0 0,-6 0 0,5 1 0,0 0 0,-4 0 0,3-1 0,-3 0 0,2 0 0,2 1 0,-5 0 0,9 0 0,-3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6D208BF3-14B4-4FF1-AC0E-7030889B0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075" name="AutoShape 2">
            <a:extLst>
              <a:ext uri="{FF2B5EF4-FFF2-40B4-BE49-F238E27FC236}">
                <a16:creationId xmlns:a16="http://schemas.microsoft.com/office/drawing/2014/main" id="{5FBDBB9D-8E1A-45CD-9E3E-A32CA1C44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076" name="AutoShape 3">
            <a:extLst>
              <a:ext uri="{FF2B5EF4-FFF2-40B4-BE49-F238E27FC236}">
                <a16:creationId xmlns:a16="http://schemas.microsoft.com/office/drawing/2014/main" id="{35302FE8-F0F0-4BCA-B3E8-80430C180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077" name="AutoShape 4">
            <a:extLst>
              <a:ext uri="{FF2B5EF4-FFF2-40B4-BE49-F238E27FC236}">
                <a16:creationId xmlns:a16="http://schemas.microsoft.com/office/drawing/2014/main" id="{B9E9879D-289F-4802-B082-CDEAEC812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078" name="Text Box 5">
            <a:extLst>
              <a:ext uri="{FF2B5EF4-FFF2-40B4-BE49-F238E27FC236}">
                <a16:creationId xmlns:a16="http://schemas.microsoft.com/office/drawing/2014/main" id="{3346E9BC-2C12-4A70-9C15-CB761B7F9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305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079" name="Text Box 6">
            <a:extLst>
              <a:ext uri="{FF2B5EF4-FFF2-40B4-BE49-F238E27FC236}">
                <a16:creationId xmlns:a16="http://schemas.microsoft.com/office/drawing/2014/main" id="{61374BA3-BE61-47CC-A3D0-E5FA229CF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50" y="0"/>
            <a:ext cx="29305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080" name="Rectangle 7">
            <a:extLst>
              <a:ext uri="{FF2B5EF4-FFF2-40B4-BE49-F238E27FC236}">
                <a16:creationId xmlns:a16="http://schemas.microsoft.com/office/drawing/2014/main" id="{8E3E9508-F9F2-4169-A4DD-CABFA4313BE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36625" y="766763"/>
            <a:ext cx="4905375" cy="3678237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4F5D8C19-EE00-4665-A35F-11F81CFB730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25513" y="4681538"/>
            <a:ext cx="4927600" cy="4521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63" tIns="46131" rIns="92263" bIns="46131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 noProof="0"/>
          </a:p>
        </p:txBody>
      </p:sp>
      <p:sp>
        <p:nvSpPr>
          <p:cNvPr id="3082" name="Text Box 9">
            <a:extLst>
              <a:ext uri="{FF2B5EF4-FFF2-40B4-BE49-F238E27FC236}">
                <a16:creationId xmlns:a16="http://schemas.microsoft.com/office/drawing/2014/main" id="{16E3FE16-9400-4F68-BB3D-142FD699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39275"/>
            <a:ext cx="29305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263" tIns="46131" rIns="92263" bIns="4613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CC344BCE-6718-4540-9CAA-0BFE53A6498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63" tIns="46131" rIns="92263" bIns="461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 b="0" smtClean="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9AA74B0-A6D6-40C6-BB87-584C9ECB43B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32672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57CDEEE5-E571-4391-98D7-ACA5E30A8D5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668850-0501-4069-B95F-39760D6418A2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/>
          </a:p>
        </p:txBody>
      </p:sp>
      <p:sp>
        <p:nvSpPr>
          <p:cNvPr id="5123" name="Rectangle 1">
            <a:extLst>
              <a:ext uri="{FF2B5EF4-FFF2-40B4-BE49-F238E27FC236}">
                <a16:creationId xmlns:a16="http://schemas.microsoft.com/office/drawing/2014/main" id="{942F5AFD-28E4-4B9E-BE50-5536A6BAA9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FF6937D4-1403-4F05-A44D-0DBAA28E1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6218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48727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5685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>
            <a:extLst>
              <a:ext uri="{FF2B5EF4-FFF2-40B4-BE49-F238E27FC236}">
                <a16:creationId xmlns:a16="http://schemas.microsoft.com/office/drawing/2014/main" id="{80F9F81E-0718-4069-90B9-4720C17B60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E21CF4CD-4BB3-471C-AD04-F77A633C2644}" type="slidenum">
              <a:rPr kumimoji="0" lang="de-DE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4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Lucida Sans Unicode" panose="020B0602030504020204" pitchFamily="34" charset="0"/>
            </a:endParaRPr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6BB59EAB-E59D-4A00-8A48-CF5C04C93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62000"/>
            <a:ext cx="4876800" cy="36576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9BEA0ACD-B9FD-4411-A1A1-B115CDAE4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648200"/>
            <a:ext cx="4876800" cy="4495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96190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3442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3592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39346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7860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286340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56233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18010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>
            <a:extLst>
              <a:ext uri="{FF2B5EF4-FFF2-40B4-BE49-F238E27FC236}">
                <a16:creationId xmlns:a16="http://schemas.microsoft.com/office/drawing/2014/main" id="{80F9F81E-0718-4069-90B9-4720C17B60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E21CF4CD-4BB3-471C-AD04-F77A633C2644}" type="slidenum">
              <a:rPr kumimoji="0" lang="de-DE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12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Lucida Sans Unicode" panose="020B0602030504020204" pitchFamily="34" charset="0"/>
            </a:endParaRPr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6BB59EAB-E59D-4A00-8A48-CF5C04C93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62000"/>
            <a:ext cx="4876800" cy="36576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9BEA0ACD-B9FD-4411-A1A1-B115CDAE4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648200"/>
            <a:ext cx="4876800" cy="4495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02717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>
            <a:extLst>
              <a:ext uri="{FF2B5EF4-FFF2-40B4-BE49-F238E27FC236}">
                <a16:creationId xmlns:a16="http://schemas.microsoft.com/office/drawing/2014/main" id="{80F9F81E-0718-4069-90B9-4720C17B60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E21CF4CD-4BB3-471C-AD04-F77A633C2644}" type="slidenum">
              <a:rPr kumimoji="0" lang="de-DE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14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Lucida Sans Unicode" panose="020B0602030504020204" pitchFamily="34" charset="0"/>
            </a:endParaRPr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6BB59EAB-E59D-4A00-8A48-CF5C04C93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62000"/>
            <a:ext cx="4876800" cy="36576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9BEA0ACD-B9FD-4411-A1A1-B115CDAE4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648200"/>
            <a:ext cx="4876800" cy="4495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5766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33052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">
            <a:extLst>
              <a:ext uri="{FF2B5EF4-FFF2-40B4-BE49-F238E27FC236}">
                <a16:creationId xmlns:a16="http://schemas.microsoft.com/office/drawing/2014/main" id="{80F9F81E-0718-4069-90B9-4720C17B60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E21CF4CD-4BB3-471C-AD04-F77A633C2644}" type="slidenum">
              <a:rPr kumimoji="0" lang="de-DE" altLang="de-D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16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Lucida Sans Unicode" panose="020B0602030504020204" pitchFamily="34" charset="0"/>
            </a:endParaRPr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6BB59EAB-E59D-4A00-8A48-CF5C04C93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62000"/>
            <a:ext cx="4876800" cy="36576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9BEA0ACD-B9FD-4411-A1A1-B115CDAE43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648200"/>
            <a:ext cx="4876800" cy="4495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71947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66763"/>
            <a:ext cx="4911725" cy="36845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66763"/>
            <a:ext cx="4911725" cy="36845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07" name="Google Shape;207;p7:notes"/>
          <p:cNvSpPr txBox="1">
            <a:spLocks noGrp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66763"/>
            <a:ext cx="4911725" cy="36845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15" name="Google Shape;215;p8:notes"/>
          <p:cNvSpPr txBox="1">
            <a:spLocks noGrp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fld>
            <a:endParaRPr sz="1200" b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8" name="Google Shape;2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66763"/>
            <a:ext cx="4911725" cy="36845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 sz="1200" b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" name="Google Shape;2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66763"/>
            <a:ext cx="4911725" cy="36845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">
            <a:extLst>
              <a:ext uri="{FF2B5EF4-FFF2-40B4-BE49-F238E27FC236}">
                <a16:creationId xmlns:a16="http://schemas.microsoft.com/office/drawing/2014/main" id="{CE090443-E56F-44EF-BE6E-62AA12BFCFB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9DAFF8-3000-43F5-942F-7166E1AE803E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DE" altLang="de-DE"/>
          </a:p>
        </p:txBody>
      </p:sp>
      <p:sp>
        <p:nvSpPr>
          <p:cNvPr id="44035" name="Rectangle 1">
            <a:extLst>
              <a:ext uri="{FF2B5EF4-FFF2-40B4-BE49-F238E27FC236}">
                <a16:creationId xmlns:a16="http://schemas.microsoft.com/office/drawing/2014/main" id="{406B71F1-7892-41F8-A92F-BB62AF33F6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D6B154FB-DEC5-418B-852D-2EF25DBC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8504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925513" y="4681538"/>
            <a:ext cx="4927600" cy="4521200"/>
          </a:xfrm>
          <a:prstGeom prst="rect">
            <a:avLst/>
          </a:prstGeom>
        </p:spPr>
        <p:txBody>
          <a:bodyPr spcFirstLastPara="1" wrap="square" lIns="92250" tIns="46125" rIns="92250" bIns="461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66763"/>
            <a:ext cx="4905375" cy="3678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62000"/>
            <a:ext cx="48768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914400" y="4648200"/>
            <a:ext cx="48768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:notes"/>
          <p:cNvSpPr txBox="1">
            <a:spLocks noGrp="1"/>
          </p:cNvSpPr>
          <p:nvPr>
            <p:ph type="sldNum" idx="12"/>
          </p:nvPr>
        </p:nvSpPr>
        <p:spPr>
          <a:xfrm>
            <a:off x="3854450" y="9439275"/>
            <a:ext cx="292417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4" name="Google Shape;2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62000"/>
            <a:ext cx="4876800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5" name="Google Shape;285;p18:notes"/>
          <p:cNvSpPr txBox="1">
            <a:spLocks noGrp="1"/>
          </p:cNvSpPr>
          <p:nvPr>
            <p:ph type="body" idx="1"/>
          </p:nvPr>
        </p:nvSpPr>
        <p:spPr>
          <a:xfrm>
            <a:off x="914400" y="4648200"/>
            <a:ext cx="48768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50" tIns="46125" rIns="92250" bIns="461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">
            <a:extLst>
              <a:ext uri="{FF2B5EF4-FFF2-40B4-BE49-F238E27FC236}">
                <a16:creationId xmlns:a16="http://schemas.microsoft.com/office/drawing/2014/main" id="{E57C903D-3F90-4FBC-A04F-49DC75E6B97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48A61A-58E3-4B44-A5C8-3CC36DA3A5A0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de-DE" altLang="de-DE"/>
          </a:p>
        </p:txBody>
      </p:sp>
      <p:sp>
        <p:nvSpPr>
          <p:cNvPr id="110595" name="Rectangle 1">
            <a:extLst>
              <a:ext uri="{FF2B5EF4-FFF2-40B4-BE49-F238E27FC236}">
                <a16:creationId xmlns:a16="http://schemas.microsoft.com/office/drawing/2014/main" id="{3CF0D6FC-F684-403B-BAEA-79BFE945B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D16F90DF-5767-42CD-B47F-064958662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972778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">
            <a:extLst>
              <a:ext uri="{FF2B5EF4-FFF2-40B4-BE49-F238E27FC236}">
                <a16:creationId xmlns:a16="http://schemas.microsoft.com/office/drawing/2014/main" id="{E57C903D-3F90-4FBC-A04F-49DC75E6B97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0850" algn="l"/>
                <a:tab pos="904875" algn="l"/>
                <a:tab pos="1357313" algn="l"/>
                <a:tab pos="1811338" algn="l"/>
                <a:tab pos="2263775" algn="l"/>
                <a:tab pos="2717800" algn="l"/>
                <a:tab pos="3170238" algn="l"/>
                <a:tab pos="3624263" algn="l"/>
                <a:tab pos="4076700" algn="l"/>
                <a:tab pos="4530725" algn="l"/>
                <a:tab pos="4984750" algn="l"/>
                <a:tab pos="5437188" algn="l"/>
                <a:tab pos="5891213" algn="l"/>
                <a:tab pos="6343650" algn="l"/>
                <a:tab pos="6797675" algn="l"/>
                <a:tab pos="7250113" algn="l"/>
                <a:tab pos="7704138" algn="l"/>
                <a:tab pos="8156575" algn="l"/>
                <a:tab pos="8610600" algn="l"/>
                <a:tab pos="90630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48A61A-58E3-4B44-A5C8-3CC36DA3A5A0}" type="slidenum">
              <a:rPr lang="de-DE" altLang="de-DE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de-DE" altLang="de-DE"/>
          </a:p>
        </p:txBody>
      </p:sp>
      <p:sp>
        <p:nvSpPr>
          <p:cNvPr id="110595" name="Rectangle 1">
            <a:extLst>
              <a:ext uri="{FF2B5EF4-FFF2-40B4-BE49-F238E27FC236}">
                <a16:creationId xmlns:a16="http://schemas.microsoft.com/office/drawing/2014/main" id="{3CF0D6FC-F684-403B-BAEA-79BFE945B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66763"/>
            <a:ext cx="4911725" cy="36845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D16F90DF-5767-42CD-B47F-064958662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5513" y="4681538"/>
            <a:ext cx="493395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97277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058052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5217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423100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8398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9622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1642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827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FC7A34-3B8D-3000-FFE4-C31985350A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E815054-E056-BE7F-4CB1-432DEF0D8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B388F51-FD4F-6F6F-28F1-5C2E2203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652512-1BC2-17F0-B89B-8E09692F1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5219E3-6A29-4333-38B8-375E8BD7B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838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C2B11-D6E7-FAF9-71CE-89ADFA3CE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517B63-3A3C-7144-6A87-C7AE5782C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9A526C-58C2-CEA5-CDB3-156C43A3A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224CCE-4FE7-7979-E122-4936226B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D2101B-F140-6CC0-5704-CBEC84D24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2044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6EA293-FABF-9A92-616F-0C537D59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4300EE-4C69-37CD-6D16-2AB10DF07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5CDC21-9B2D-19E8-BC4F-C32261AE9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DF7D91-2331-365C-BCB7-30A80EFF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400FF2-62FC-A501-4B23-49E3BF065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5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E7C62-9DBA-69E2-74CE-FCA5AF8C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9F8AD5-8C82-8795-D368-F6CF52621F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D360E7F-79F7-655B-D51A-A7B639B117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D70FA2-628C-0E32-2EB0-45D6A659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3D4D777-40C1-6202-664B-02701B312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817B2B-9DC0-3404-A5CD-9B04B3690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288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A60275-7C4D-F34C-8FA0-644DC168F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92A1EE-1C23-0ACF-F691-8C4C3B7F2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874688D-4FC2-849E-E40B-FB35FC5CF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650256E-5D99-1D5D-375C-E969C7CA1F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057F2B4-E921-3750-2DF1-123337270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9E68428-FBAE-FA6C-B81F-D1EDC4E2D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29907E9-9C88-FF43-AC54-3F89B64F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ED8509F-AB45-40BA-EA80-362FFA095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562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B3B58-5FC3-A044-FAE2-2A0A39B00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484540-F3A1-082C-425B-1D3E82EC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51832A4-3CDC-254E-BC19-6478B7896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9F182B6-5438-D7C3-7953-BEC3C488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735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3B0FAB4-F012-1724-6296-9AD1B3422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913CBF-F2F8-B619-DCB4-9D55BA05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048F81-9663-D551-C0E9-7161DF790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1843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A1C6C-628C-8DAE-D404-77FCFC4F9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A31F77-1BEA-6904-CF4B-99775C804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6E280D-65C9-D843-5A4D-6C6D75FFB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E58BC9-9C45-EC72-7BEF-5C40738C3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43FABB-27DE-8C63-B6D5-D1F3C16E3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7A5B85-9604-139D-2F31-46AFDA82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67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8834A7-4E46-227E-7F7F-9AEDE9D2A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BA2ACCD-2CE0-1EFD-D952-7268FB375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7F1936-675E-4F56-6CC0-EABE93DB9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8C6DBC-F6CA-9E7D-D0BA-C1903872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DC92FC-FAF6-8919-7E33-97BC9A581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4C694ED-0375-43CB-6EA7-FF2E814F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72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2E321D-681F-D821-762D-C5228BB5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30CC9AC-EAB2-C613-76EC-62915AB58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E2A43F-FA8A-EA06-19F9-6DE6DD215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D7FE23-2B5F-89EB-8DE1-33FF50AA1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180316A-4D88-D5A3-F559-7F58E002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579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396E58F-C378-C6E7-6ED6-5C6BF6A1E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672768E-91D4-A004-9929-7DB58C601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398188-ECF9-E6AE-FD6B-57F42BA2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C3750E-E68A-0698-063F-956589A0C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E9E475-B22D-DB98-8AE0-CB5AAC32B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603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88599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24687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5982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22051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76766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261157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3623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861795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4009229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81784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118659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74625"/>
            <a:ext cx="8208963" cy="133191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0A14F99-4F82-4878-93F5-814E4D7389E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0" y="6246813"/>
            <a:ext cx="2109788" cy="4524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D7C75D-0D70-4BA6-A192-9D6724198DB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7375" y="6246813"/>
            <a:ext cx="2878138" cy="4524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0F83E0-A01A-4DC6-812C-02294EE581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380288" y="6480175"/>
            <a:ext cx="1285875" cy="35718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8D4B3E5-83AC-475C-8288-801FF563416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694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D073"/>
            </a:gs>
            <a:gs pos="100000">
              <a:srgbClr val="FFE9B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29BF5E87-5B3A-4686-86AA-1DE2BFDA933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248400"/>
            <a:ext cx="4714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6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5375119-1805-48A1-C3A3-20F960D41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2438AB-4403-4018-8A1E-2185E6368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1ECCF8-E99C-D03E-5D4F-0F0C37F51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C64B9-A2EC-C64C-B1EF-814D87F6C66B}" type="datetimeFigureOut">
              <a:rPr lang="de-DE" smtClean="0"/>
              <a:t>06.03.24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9A01E0-9BC6-4479-0746-1A3AC09ED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7FEF6A8-FF1E-B637-4E1E-B36B8A4C57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45CB9-7FA3-0846-A735-C78FD3D257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9635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rgbClr val="FFE0A3"/>
            </a:gs>
            <a:gs pos="0">
              <a:srgbClr val="FFD073"/>
            </a:gs>
            <a:gs pos="100000">
              <a:srgbClr val="FFE9BE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679E431B-1FEA-4212-BE93-AA21FCE2021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248400"/>
            <a:ext cx="4714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bright="6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41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Times New Roman" panose="02020603050405020304" pitchFamily="18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customXml" Target="../ink/ink2.xml"/><Relationship Id="rId5" Type="http://schemas.openxmlformats.org/officeDocument/2006/relationships/image" Target="../media/image7.png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09571" descr="Reife und grüne Oliven auf einem Holztisch">
            <a:extLst>
              <a:ext uri="{FF2B5EF4-FFF2-40B4-BE49-F238E27FC236}">
                <a16:creationId xmlns:a16="http://schemas.microsoft.com/office/drawing/2014/main" id="{13EC9C78-96EF-C616-7FC0-0242634660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05" r="16190" b="-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4098" name="Text Box 1">
            <a:extLst>
              <a:ext uri="{FF2B5EF4-FFF2-40B4-BE49-F238E27FC236}">
                <a16:creationId xmlns:a16="http://schemas.microsoft.com/office/drawing/2014/main" id="{2BA86688-9D8A-4FD3-AD6B-DA5D930CC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1516" y="2333297"/>
            <a:ext cx="4401179" cy="3843666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b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</a:br>
            <a:b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</a:br>
            <a:r>
              <a:rPr lang="en-US" altLang="de-DE" sz="4000" dirty="0" err="1">
                <a:solidFill>
                  <a:schemeClr val="tx1"/>
                </a:solidFill>
                <a:latin typeface="+mn-lt"/>
                <a:cs typeface="+mn-cs"/>
              </a:rPr>
              <a:t>Sensorik</a:t>
            </a:r>
            <a:r>
              <a:rPr lang="en-US" altLang="de-DE" sz="4000" dirty="0">
                <a:solidFill>
                  <a:schemeClr val="tx1"/>
                </a:solidFill>
                <a:latin typeface="+mn-lt"/>
                <a:cs typeface="+mn-cs"/>
              </a:rPr>
              <a:t> von </a:t>
            </a:r>
            <a:r>
              <a:rPr lang="en-US" altLang="de-DE" sz="4000" dirty="0" err="1">
                <a:solidFill>
                  <a:schemeClr val="tx1"/>
                </a:solidFill>
                <a:latin typeface="+mn-lt"/>
                <a:cs typeface="+mn-cs"/>
              </a:rPr>
              <a:t>Olivenölen</a:t>
            </a:r>
            <a:b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</a:br>
            <a:b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</a:br>
            <a:r>
              <a:rPr lang="en-US" altLang="de-DE" sz="1600" b="0" dirty="0">
                <a:solidFill>
                  <a:schemeClr val="tx1"/>
                </a:solidFill>
                <a:latin typeface="+mn-lt"/>
                <a:cs typeface="+mn-cs"/>
              </a:rPr>
              <a:t>Name</a:t>
            </a:r>
          </a:p>
          <a:p>
            <a:pPr algn="ctr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endParaRPr lang="en-US" altLang="de-DE" sz="13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1300" b="0" dirty="0" err="1">
                <a:solidFill>
                  <a:schemeClr val="tx1"/>
                </a:solidFill>
                <a:latin typeface="+mn-lt"/>
                <a:cs typeface="+mn-cs"/>
              </a:rPr>
              <a:t>Funktion</a:t>
            </a:r>
            <a:endParaRPr lang="en-US" altLang="de-DE" sz="13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endParaRPr lang="en-US" altLang="de-DE" sz="13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13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300" b="0" dirty="0" err="1">
                <a:solidFill>
                  <a:schemeClr val="tx1"/>
                </a:solidFill>
                <a:latin typeface="+mn-lt"/>
                <a:cs typeface="+mn-cs"/>
              </a:rPr>
              <a:t>Veranstaltung</a:t>
            </a:r>
            <a: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  <a:t>, Ort, xx.xx.20xx</a:t>
            </a:r>
            <a:b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</a:br>
            <a:br>
              <a:rPr lang="en-US" altLang="de-DE" sz="1300" b="0" dirty="0">
                <a:solidFill>
                  <a:schemeClr val="tx1"/>
                </a:solidFill>
                <a:latin typeface="+mn-lt"/>
                <a:cs typeface="+mn-cs"/>
              </a:rPr>
            </a:br>
            <a:endParaRPr lang="en-US" altLang="de-DE" sz="13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1" name="Rectangle 430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draußen, Baum, Gras, Landschaft enthält.&#10;&#10;Automatisch generierte Beschreibung">
            <a:extLst>
              <a:ext uri="{FF2B5EF4-FFF2-40B4-BE49-F238E27FC236}">
                <a16:creationId xmlns:a16="http://schemas.microsoft.com/office/drawing/2014/main" id="{DF9992FA-D068-5D59-D3D6-0F2E5E6CE6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" r="20495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43023" name="Rectangle 430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254" y="365125"/>
            <a:ext cx="3489435" cy="17450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35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FF9E37D-42D2-AD6E-143A-A11C73D10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221" y="231112"/>
            <a:ext cx="2974312" cy="1879041"/>
          </a:xfrm>
          <a:prstGeom prst="rect">
            <a:avLst/>
          </a:prstGeom>
          <a:blipFill dpi="0" rotWithShape="1">
            <a:blip r:embed="rId5">
              <a:alphaModFix amt="72362"/>
            </a:blip>
            <a:srcRect/>
            <a:stretch>
              <a:fillRect/>
            </a:stretch>
          </a:blipFill>
        </p:spPr>
      </p:pic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0579" y="2434201"/>
            <a:ext cx="3668110" cy="37427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Professionelle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Olivenölverkostungsgruppe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(Panel)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mit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derzeit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29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Prüfer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*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innen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(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Hersteller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Händler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Behörden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, Labore,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privat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Interessierte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) in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ganz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Deutschland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verteilt</a:t>
            </a:r>
            <a:endParaRPr lang="en-US" altLang="de-DE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Virtuelle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und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Vorortverkostungen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der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Auftragsproben</a:t>
            </a:r>
            <a:endParaRPr lang="en-US" altLang="de-DE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1998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gegründet</a:t>
            </a:r>
            <a:endParaRPr lang="en-US" altLang="de-DE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Anerkannt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vom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Internationalen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Olivenrat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(IOC) –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eine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Institution, die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direkt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den UN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unterstellt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und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nur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mit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staatlichen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Vertreter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*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innen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besetzt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b="0" dirty="0" err="1">
                <a:solidFill>
                  <a:schemeClr val="tx1"/>
                </a:solidFill>
                <a:latin typeface="+mn-lt"/>
                <a:cs typeface="+mn-cs"/>
              </a:rPr>
              <a:t>ist</a:t>
            </a:r>
            <a:r>
              <a:rPr lang="en-US" altLang="de-DE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akkreditiert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nach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DIN EN ISO 17025 </a:t>
            </a: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s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eit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2012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zugelassen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für die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sensorische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Beurteilung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auch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von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amtlichen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n-lt"/>
                <a:cs typeface="+mn-cs"/>
              </a:rPr>
              <a:t>Proben</a:t>
            </a:r>
            <a:endParaRPr lang="en-US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endParaRPr lang="en-US" altLang="de-DE" sz="12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endParaRPr lang="en-US" altLang="de-DE" sz="12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endParaRPr lang="en-US" altLang="de-DE" sz="12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endParaRPr lang="en-US" altLang="de-DE" sz="12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endParaRPr lang="en-US" altLang="de-DE" sz="12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16" name="Rectangle 43015">
            <a:extLst>
              <a:ext uri="{FF2B5EF4-FFF2-40B4-BE49-F238E27FC236}">
                <a16:creationId xmlns:a16="http://schemas.microsoft.com/office/drawing/2014/main" id="{95408913-B323-422F-B521-2957A5B7F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8" name="Freeform: Shape 43017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194" y="0"/>
            <a:ext cx="5474982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49" y="1065749"/>
            <a:ext cx="3714751" cy="47265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4400" kern="12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Güteklassen-bestimmung</a:t>
            </a:r>
            <a:endParaRPr lang="en-US" altLang="de-DE" sz="4400" kern="12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6793" y="713313"/>
            <a:ext cx="3825515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indent="-228600" defTabSz="914400" eaLnBrk="1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Olivenöl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ist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das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einzige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Lebensmittel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dessen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definierte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Sensorikeigenschaften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die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Verkehrsfähigkeit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in der EU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maßgeblich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mitbestimmt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endParaRPr lang="en-US" altLang="de-DE" sz="20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r>
              <a:rPr lang="en-US" altLang="de-DE" sz="2000" dirty="0">
                <a:solidFill>
                  <a:schemeClr val="tx1"/>
                </a:solidFill>
                <a:latin typeface="+mn-lt"/>
                <a:cs typeface="+mn-cs"/>
              </a:rPr>
              <a:t>-&gt;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Bestimmung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der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Güteklasse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		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über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Sensorik</a:t>
            </a:r>
            <a:endParaRPr lang="en-US" altLang="de-DE" sz="20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r>
              <a:rPr lang="en-US" altLang="de-DE" sz="2000" dirty="0">
                <a:solidFill>
                  <a:schemeClr val="tx1"/>
                </a:solidFill>
                <a:latin typeface="+mn-lt"/>
                <a:cs typeface="+mn-cs"/>
              </a:rPr>
              <a:t>		-&gt;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mittels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objektiver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Methode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			der 	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Verordnungen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(EU) 			Nr. 2022/2104 und 			2022/2105 für den 			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sensorischen</a:t>
            </a:r>
            <a:r>
              <a:rPr lang="en-US" altLang="de-DE" sz="20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2000" b="0" dirty="0" err="1">
                <a:solidFill>
                  <a:schemeClr val="tx1"/>
                </a:solidFill>
                <a:latin typeface="+mn-lt"/>
                <a:cs typeface="+mn-cs"/>
              </a:rPr>
              <a:t>Paneltest</a:t>
            </a:r>
            <a:endParaRPr lang="en-US" altLang="de-DE" sz="20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24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5" name="Rectangle 276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1">
            <a:extLst>
              <a:ext uri="{FF2B5EF4-FFF2-40B4-BE49-F238E27FC236}">
                <a16:creationId xmlns:a16="http://schemas.microsoft.com/office/drawing/2014/main" id="{7671D1DF-F3A2-4F36-999F-67B9584C8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365125"/>
            <a:ext cx="3938487" cy="18073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US" altLang="de-DE" sz="320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Klassifizierung</a:t>
            </a:r>
            <a:r>
              <a:rPr kumimoji="0" lang="en-US" altLang="de-DE" sz="32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von </a:t>
            </a:r>
            <a:r>
              <a:rPr kumimoji="0" lang="en-US" altLang="de-DE" sz="320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Olivenölen</a:t>
            </a:r>
            <a:endParaRPr kumimoji="0" lang="en-US" altLang="de-DE" sz="320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de-DE" sz="2400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- </a:t>
            </a:r>
            <a:r>
              <a:rPr lang="en-US" altLang="de-DE" sz="2400" b="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Güteklassen</a:t>
            </a:r>
            <a:r>
              <a:rPr lang="en-US" altLang="de-DE" sz="2400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-</a:t>
            </a:r>
            <a:br>
              <a:rPr kumimoji="0" lang="en-US" altLang="de-DE" sz="24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Für den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Verbrauch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zugelassene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Öle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</a:p>
        </p:txBody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4F193BC6-F3E2-411E-AE02-7D3D272E1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47" y="2537555"/>
            <a:ext cx="4712677" cy="36394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3655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114300" marR="0" lvl="0" indent="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0" u="sng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Native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Olivenöle</a:t>
            </a:r>
            <a:br>
              <a:rPr kumimoji="0" lang="en-US" altLang="de-DE" sz="2000" b="0" i="0" u="sng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</a:br>
            <a:endParaRPr lang="en-US" altLang="de-DE" sz="2000" b="0" u="sng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6355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1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Extra natives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Olivenöl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(‚extra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vergine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‘)</a:t>
            </a:r>
          </a:p>
          <a:p>
            <a:pPr marL="46355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1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Natives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Olivenöl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</a:p>
          <a:p>
            <a:pPr marL="46355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1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Lampant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-Olivenöl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* </a:t>
            </a:r>
          </a:p>
          <a:p>
            <a:pPr marL="114300" marR="0" lvl="0" indent="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17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									</a:t>
            </a:r>
          </a:p>
          <a:p>
            <a:pPr marL="114300" marR="0" lvl="0" indent="0" defTabSz="914400" eaLnBrk="1" fontAlgn="base" hangingPunct="1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ClrTx/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*	für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jeglichen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Verbrauch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nicht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erlaubt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, </a:t>
            </a:r>
            <a:b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</a:b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muss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raffiniert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werden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49E4D0-E02E-059F-D010-8CDCAF6A8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3" r="13284"/>
          <a:stretch/>
        </p:blipFill>
        <p:spPr bwMode="auto"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16" name="Rectangle 430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4FA6FD5-E6D8-26DE-7DA4-A91D8BFF33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136" r="2681" b="2"/>
          <a:stretch/>
        </p:blipFill>
        <p:spPr>
          <a:xfrm>
            <a:off x="0" y="10"/>
            <a:ext cx="7252212" cy="6857990"/>
          </a:xfrm>
          <a:prstGeom prst="rect">
            <a:avLst/>
          </a:prstGeom>
        </p:spPr>
      </p:pic>
      <p:sp>
        <p:nvSpPr>
          <p:cNvPr id="43018" name="Rectangle 430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1844824"/>
            <a:ext cx="8062392" cy="37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14951D9-2CA4-642F-61B3-7921DDC1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4" y="1114096"/>
            <a:ext cx="4569386" cy="516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br>
              <a:rPr lang="de-DE" sz="1600" b="0" dirty="0">
                <a:solidFill>
                  <a:schemeClr val="tx1"/>
                </a:solidFill>
              </a:rPr>
            </a:br>
            <a:endParaRPr lang="de-DE" altLang="de-DE" sz="1600" b="0" dirty="0">
              <a:solidFill>
                <a:schemeClr val="tx1"/>
              </a:solidFill>
              <a:latin typeface="Arial Unicode MS" pitchFamily="32" charset="0"/>
            </a:endParaRPr>
          </a:p>
        </p:txBody>
      </p:sp>
      <p:sp>
        <p:nvSpPr>
          <p:cNvPr id="1056" name="Textfeld 1055">
            <a:extLst>
              <a:ext uri="{FF2B5EF4-FFF2-40B4-BE49-F238E27FC236}">
                <a16:creationId xmlns:a16="http://schemas.microsoft.com/office/drawing/2014/main" id="{540A34F8-0C0D-5941-15E9-CA5B8099797C}"/>
              </a:ext>
            </a:extLst>
          </p:cNvPr>
          <p:cNvSpPr txBox="1"/>
          <p:nvPr/>
        </p:nvSpPr>
        <p:spPr>
          <a:xfrm>
            <a:off x="5648707" y="2434201"/>
            <a:ext cx="2866642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endParaRPr lang="en-US" sz="17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endParaRPr lang="en-US" sz="17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endParaRPr lang="en-US" sz="17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endParaRPr lang="en-US" sz="17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Bef>
                <a:spcPts val="800"/>
              </a:spcBef>
              <a:buSzPct val="100000"/>
            </a:pPr>
            <a:endParaRPr lang="en-US" sz="17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554" y="365124"/>
            <a:ext cx="3014795" cy="62165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40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Methode</a:t>
            </a:r>
            <a:r>
              <a:rPr lang="en-US" altLang="de-DE" sz="40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de-DE" sz="40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Sensorischer</a:t>
            </a:r>
            <a:r>
              <a:rPr lang="en-US" altLang="de-DE" sz="40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altLang="de-DE" sz="40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Paneltest</a:t>
            </a:r>
            <a:endParaRPr lang="en-US" altLang="de-DE" sz="40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002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21" name="Rectangle 43020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23" name="Freeform: Shape 43022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Grafik 2" descr="Ein Bild, das Text, Messgerät, Im Haus, Wand enthält.&#10;&#10;Automatisch generierte Beschreibung">
            <a:extLst>
              <a:ext uri="{FF2B5EF4-FFF2-40B4-BE49-F238E27FC236}">
                <a16:creationId xmlns:a16="http://schemas.microsoft.com/office/drawing/2014/main" id="{BA58171F-32B3-40EC-C383-05BB96FDAF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85"/>
          <a:stretch/>
        </p:blipFill>
        <p:spPr>
          <a:xfrm>
            <a:off x="3330260" y="1201003"/>
            <a:ext cx="2678811" cy="4107976"/>
          </a:xfrm>
          <a:prstGeom prst="rect">
            <a:avLst/>
          </a:prstGeom>
        </p:spPr>
      </p:pic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1844824"/>
            <a:ext cx="7911952" cy="37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Arial Unicode MS" pitchFamily="32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14951D9-2CA4-642F-61B3-7921DDC1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43467"/>
            <a:ext cx="8212832" cy="573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</a:pPr>
            <a:endParaRPr lang="de-DE" sz="24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24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24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br>
              <a:rPr lang="de-DE" sz="2400" b="0" dirty="0">
                <a:solidFill>
                  <a:schemeClr val="tx1"/>
                </a:solidFill>
              </a:rPr>
            </a:br>
            <a:endParaRPr lang="de-DE" altLang="de-DE" sz="2400" b="0" dirty="0">
              <a:solidFill>
                <a:schemeClr val="tx1"/>
              </a:solidFill>
              <a:latin typeface="Arial Unicode MS" pitchFamily="32" charset="0"/>
            </a:endParaRPr>
          </a:p>
        </p:txBody>
      </p:sp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1" y="643467"/>
            <a:ext cx="3465438" cy="45671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endParaRPr lang="en-US" altLang="de-DE" sz="40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15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101" y="234649"/>
            <a:ext cx="7772400" cy="15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de-DE" altLang="de-DE" sz="3200" dirty="0">
                <a:solidFill>
                  <a:schemeClr val="tx1"/>
                </a:solidFill>
                <a:latin typeface="+mn-lt"/>
              </a:rPr>
              <a:t>Methode Sensorischer Paneltest</a:t>
            </a: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1844824"/>
            <a:ext cx="7911952" cy="37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Arial Unicode MS" pitchFamily="32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14951D9-2CA4-642F-61B3-7921DDC1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3" y="893853"/>
            <a:ext cx="8470973" cy="5856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Acht bis zwölf geschulte PrüferInnen (= Panel)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Prüfraum mit Kabinen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Neutralisationsmittel (Wasser, Äpfel, Brot)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Spezielle Prüfgläser mit Deckel und </a:t>
            </a:r>
            <a:r>
              <a:rPr lang="de-DE" sz="1800" dirty="0">
                <a:solidFill>
                  <a:schemeClr val="tx1"/>
                </a:solidFill>
                <a:latin typeface="+mn-lt"/>
              </a:rPr>
              <a:t>15 ml </a:t>
            </a:r>
            <a:r>
              <a:rPr lang="de-DE" sz="1800" b="0" dirty="0">
                <a:solidFill>
                  <a:schemeClr val="tx1"/>
                </a:solidFill>
                <a:latin typeface="+mn-lt"/>
              </a:rPr>
              <a:t>Öl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Verkostungstemperatur: </a:t>
            </a:r>
            <a:r>
              <a:rPr lang="de-DE" sz="1800" dirty="0">
                <a:solidFill>
                  <a:schemeClr val="tx1"/>
                </a:solidFill>
                <a:latin typeface="+mn-lt"/>
              </a:rPr>
              <a:t>28 °C </a:t>
            </a:r>
            <a:r>
              <a:rPr lang="de-DE" sz="1800" b="0" dirty="0">
                <a:solidFill>
                  <a:schemeClr val="tx1"/>
                </a:solidFill>
                <a:latin typeface="+mn-lt"/>
              </a:rPr>
              <a:t>+/- 2 °C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Codierte </a:t>
            </a:r>
            <a:r>
              <a:rPr lang="de-DE" sz="1800" b="0" dirty="0" err="1">
                <a:solidFill>
                  <a:schemeClr val="tx1"/>
                </a:solidFill>
                <a:latin typeface="+mn-lt"/>
              </a:rPr>
              <a:t>Ölproben</a:t>
            </a:r>
            <a:r>
              <a:rPr lang="de-DE" sz="1800" b="0" dirty="0">
                <a:solidFill>
                  <a:schemeClr val="tx1"/>
                </a:solidFill>
                <a:latin typeface="+mn-lt"/>
              </a:rPr>
              <a:t> (z.B. BX3)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Vier Öle pro Sitzung; max. drei Sitzungen, also </a:t>
            </a:r>
            <a:r>
              <a:rPr lang="de-DE" sz="1800" dirty="0">
                <a:solidFill>
                  <a:schemeClr val="tx1"/>
                </a:solidFill>
                <a:latin typeface="+mn-lt"/>
              </a:rPr>
              <a:t>12 Öle pro Tag </a:t>
            </a:r>
            <a:r>
              <a:rPr lang="de-DE" sz="1800" b="0" dirty="0">
                <a:solidFill>
                  <a:schemeClr val="tx1"/>
                </a:solidFill>
                <a:latin typeface="+mn-lt"/>
              </a:rPr>
              <a:t>(mind. 15 Minuten Pause dazwischen)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endParaRPr lang="de-DE" sz="1800" b="0" dirty="0">
              <a:solidFill>
                <a:schemeClr val="tx1"/>
              </a:solidFill>
              <a:latin typeface="+mn-lt"/>
            </a:endParaRP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Mind. 1 h vor der Degustation:</a:t>
            </a:r>
          </a:p>
          <a:p>
            <a:pPr marL="1028700" lvl="1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nicht rauchen</a:t>
            </a:r>
          </a:p>
          <a:p>
            <a:pPr marL="1028700" lvl="1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keinen Kaffee/schwarzen Tee</a:t>
            </a:r>
          </a:p>
          <a:p>
            <a:pPr marL="1028700" lvl="1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nichts Scharfes/Würziges essen</a:t>
            </a:r>
          </a:p>
          <a:p>
            <a:pPr marL="1028700" lvl="1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Verzicht auf duftende Kosmetika</a:t>
            </a:r>
          </a:p>
          <a:p>
            <a:pPr marL="1028700" lvl="1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de-DE" sz="1800" b="0" dirty="0">
                <a:solidFill>
                  <a:schemeClr val="tx1"/>
                </a:solidFill>
                <a:latin typeface="+mn-lt"/>
              </a:rPr>
              <a:t>entspannt und gesund</a:t>
            </a:r>
          </a:p>
          <a:p>
            <a:pPr marL="1028700" lvl="1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endParaRPr lang="de-DE" sz="1600" b="0" dirty="0">
              <a:solidFill>
                <a:schemeClr val="tx1"/>
              </a:solidFill>
            </a:endParaRPr>
          </a:p>
          <a:p>
            <a:pPr marL="285750" indent="-285750" eaLnBrk="1" hangingPunct="1">
              <a:spcBef>
                <a:spcPts val="800"/>
              </a:spcBef>
              <a:buSzPct val="100000"/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chemeClr val="tx1"/>
                </a:solidFill>
              </a:rPr>
              <a:t>	</a:t>
            </a:r>
          </a:p>
          <a:p>
            <a:pPr marL="285750" indent="-285750" eaLnBrk="1" hangingPunct="1">
              <a:spcBef>
                <a:spcPts val="800"/>
              </a:spcBef>
              <a:buSzPct val="100000"/>
              <a:buFont typeface="Courier New" panose="02070309020205020404" pitchFamily="49" charset="0"/>
              <a:buChar char="o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br>
              <a:rPr lang="de-DE" sz="1600" b="0" dirty="0">
                <a:solidFill>
                  <a:schemeClr val="tx1"/>
                </a:solidFill>
              </a:rPr>
            </a:br>
            <a:endParaRPr lang="de-DE" altLang="de-DE" sz="1600" b="0" dirty="0">
              <a:solidFill>
                <a:schemeClr val="tx1"/>
              </a:solidFill>
              <a:latin typeface="Arial Unicode MS" pitchFamily="3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5B228A-0524-12AD-E0CB-D3130F1C2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743" y="3916151"/>
            <a:ext cx="3012237" cy="27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5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083" y="490537"/>
            <a:ext cx="4125964" cy="16287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35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Degustationstechnik</a:t>
            </a:r>
            <a:endParaRPr lang="en-US" altLang="de-DE" sz="35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2" name="Picture 4" descr="Glas für die Verkostung von Olivenöl">
            <a:extLst>
              <a:ext uri="{FF2B5EF4-FFF2-40B4-BE49-F238E27FC236}">
                <a16:creationId xmlns:a16="http://schemas.microsoft.com/office/drawing/2014/main" id="{6F94B258-94DE-AEA2-F7C1-8951F4FCC9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2" r="16607" b="1"/>
          <a:stretch/>
        </p:blipFill>
        <p:spPr bwMode="auto">
          <a:xfrm>
            <a:off x="0" y="-125331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777765"/>
            <a:ext cx="7911952" cy="467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Arial Unicode MS" pitchFamily="32" charset="0"/>
            </a:endParaRP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3D612FC7-6FC1-D37E-0ED1-1FCB90FA17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4876422"/>
              </p:ext>
            </p:extLst>
          </p:nvPr>
        </p:nvGraphicFramePr>
        <p:xfrm>
          <a:off x="4572000" y="2207172"/>
          <a:ext cx="4371033" cy="4160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4930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89571"/>
            <a:ext cx="9061807" cy="15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de-DE" altLang="de-DE" sz="2800" dirty="0">
                <a:solidFill>
                  <a:schemeClr val="tx1"/>
                </a:solidFill>
                <a:latin typeface="+mn-lt"/>
              </a:rPr>
              <a:t>Methode Sensorischer Paneltest - Formblatt</a:t>
            </a: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1844824"/>
            <a:ext cx="7911952" cy="37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Arial Unicode MS" pitchFamily="32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14951D9-2CA4-642F-61B3-7921DDC1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4" y="1126733"/>
            <a:ext cx="8212832" cy="516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br>
              <a:rPr lang="de-DE" sz="1600" b="0" dirty="0">
                <a:solidFill>
                  <a:schemeClr val="tx1"/>
                </a:solidFill>
              </a:rPr>
            </a:br>
            <a:endParaRPr lang="de-DE" altLang="de-DE" sz="1600" b="0" dirty="0">
              <a:solidFill>
                <a:schemeClr val="tx1"/>
              </a:solidFill>
              <a:latin typeface="Arial Unicode MS" pitchFamily="3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6C4628-303B-B2BB-A4C4-E8C602880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961" y="708917"/>
            <a:ext cx="4497552" cy="614908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A8C1D3B-C47F-BF76-DB34-15EACDCF4641}"/>
              </a:ext>
            </a:extLst>
          </p:cNvPr>
          <p:cNvSpPr txBox="1"/>
          <p:nvPr/>
        </p:nvSpPr>
        <p:spPr>
          <a:xfrm>
            <a:off x="6369270" y="3503487"/>
            <a:ext cx="23858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0" dirty="0">
                <a:solidFill>
                  <a:schemeClr val="tx1"/>
                </a:solidFill>
                <a:latin typeface="+mn-lt"/>
              </a:rPr>
              <a:t>Skalierung der</a:t>
            </a:r>
          </a:p>
          <a:p>
            <a:r>
              <a:rPr lang="de-DE" sz="3200" b="0" dirty="0">
                <a:solidFill>
                  <a:schemeClr val="tx1"/>
                </a:solidFill>
                <a:latin typeface="+mn-lt"/>
              </a:rPr>
              <a:t>positiven</a:t>
            </a:r>
          </a:p>
          <a:p>
            <a:r>
              <a:rPr lang="de-DE" sz="3200" b="0" dirty="0">
                <a:solidFill>
                  <a:schemeClr val="tx1"/>
                </a:solidFill>
                <a:latin typeface="+mn-lt"/>
              </a:rPr>
              <a:t>und</a:t>
            </a:r>
          </a:p>
          <a:p>
            <a:r>
              <a:rPr lang="de-DE" sz="3200" b="0" dirty="0">
                <a:solidFill>
                  <a:schemeClr val="tx1"/>
                </a:solidFill>
                <a:latin typeface="+mn-lt"/>
              </a:rPr>
              <a:t>negativen Attribute</a:t>
            </a:r>
          </a:p>
        </p:txBody>
      </p:sp>
    </p:spTree>
    <p:extLst>
      <p:ext uri="{BB962C8B-B14F-4D97-AF65-F5344CB8AC3E}">
        <p14:creationId xmlns:p14="http://schemas.microsoft.com/office/powerpoint/2010/main" val="419107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024" y="189571"/>
            <a:ext cx="7772400" cy="15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de-DE" altLang="de-DE" sz="3200" dirty="0">
                <a:solidFill>
                  <a:schemeClr val="tx1"/>
                </a:solidFill>
                <a:latin typeface="+mn-lt"/>
              </a:rPr>
              <a:t>Methode Sensorischer Paneltest</a:t>
            </a: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1844824"/>
            <a:ext cx="7911952" cy="37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Arial Unicode MS" pitchFamily="32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14951D9-2CA4-642F-61B3-7921DDC1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219200"/>
            <a:ext cx="8212832" cy="516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br>
              <a:rPr lang="de-DE" sz="1600" b="0" dirty="0">
                <a:solidFill>
                  <a:schemeClr val="tx1"/>
                </a:solidFill>
              </a:rPr>
            </a:br>
            <a:endParaRPr lang="de-DE" altLang="de-DE" sz="1600" b="0" dirty="0">
              <a:solidFill>
                <a:schemeClr val="tx1"/>
              </a:solidFill>
              <a:latin typeface="Arial Unicode MS" pitchFamily="3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651B33A-AB73-78BA-EB88-E520806F2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02296"/>
            <a:ext cx="7772400" cy="4438434"/>
          </a:xfrm>
          <a:prstGeom prst="rect">
            <a:avLst/>
          </a:prstGeom>
        </p:spPr>
      </p:pic>
      <p:sp>
        <p:nvSpPr>
          <p:cNvPr id="1056" name="Textfeld 1055">
            <a:extLst>
              <a:ext uri="{FF2B5EF4-FFF2-40B4-BE49-F238E27FC236}">
                <a16:creationId xmlns:a16="http://schemas.microsoft.com/office/drawing/2014/main" id="{540A34F8-0C0D-5941-15E9-CA5B8099797C}"/>
              </a:ext>
            </a:extLst>
          </p:cNvPr>
          <p:cNvSpPr txBox="1"/>
          <p:nvPr/>
        </p:nvSpPr>
        <p:spPr>
          <a:xfrm>
            <a:off x="759024" y="2784297"/>
            <a:ext cx="7917431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endParaRPr lang="de-DE" sz="2000" b="0" dirty="0">
              <a:solidFill>
                <a:schemeClr val="tx1"/>
              </a:solidFill>
              <a:latin typeface="Helvetica" pitchFamily="2" charset="0"/>
            </a:endParaRPr>
          </a:p>
          <a:p>
            <a:pPr eaLnBrk="1" hangingPunct="1">
              <a:spcBef>
                <a:spcPts val="800"/>
              </a:spcBef>
              <a:buSzPct val="100000"/>
            </a:pPr>
            <a:r>
              <a:rPr lang="de-DE" sz="2000" b="0" dirty="0">
                <a:solidFill>
                  <a:schemeClr val="tx1"/>
                </a:solidFill>
                <a:latin typeface="+mn-lt"/>
              </a:rPr>
              <a:t>Die Verkostung erfolgt orthonasal (olfaktorisch, also Geruch) und retronasal (gustatorisch, also Geschmack).</a:t>
            </a:r>
          </a:p>
        </p:txBody>
      </p:sp>
    </p:spTree>
    <p:extLst>
      <p:ext uri="{BB962C8B-B14F-4D97-AF65-F5344CB8AC3E}">
        <p14:creationId xmlns:p14="http://schemas.microsoft.com/office/powerpoint/2010/main" val="362854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53" y="299764"/>
            <a:ext cx="8847312" cy="150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buSzPct val="100000"/>
            </a:pPr>
            <a:r>
              <a:rPr lang="de-DE" altLang="de-DE" sz="2800" dirty="0">
                <a:solidFill>
                  <a:schemeClr val="tx1"/>
                </a:solidFill>
                <a:latin typeface="+mn-lt"/>
              </a:rPr>
              <a:t>Methode Sensorischer Paneltest - Auswertung</a:t>
            </a: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D88765FC-AC24-427A-9AB4-249D4572A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024" y="1844824"/>
            <a:ext cx="7911952" cy="37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ts val="800"/>
              </a:spcBef>
              <a:buSzPct val="100000"/>
            </a:pPr>
            <a:endParaRPr lang="de-DE" altLang="de-DE" sz="2800" b="0" dirty="0">
              <a:solidFill>
                <a:srgbClr val="990000"/>
              </a:solidFill>
              <a:latin typeface="Arial Unicode MS" pitchFamily="32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14951D9-2CA4-642F-61B3-7921DDC1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584" y="1219200"/>
            <a:ext cx="8212832" cy="516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endParaRPr lang="de-DE" sz="1600" b="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ts val="800"/>
              </a:spcBef>
              <a:buSzPct val="100000"/>
            </a:pPr>
            <a:br>
              <a:rPr lang="de-DE" sz="1600" b="0" dirty="0">
                <a:solidFill>
                  <a:schemeClr val="tx1"/>
                </a:solidFill>
              </a:rPr>
            </a:br>
            <a:endParaRPr lang="de-DE" altLang="de-DE" sz="1600" b="0" dirty="0">
              <a:solidFill>
                <a:schemeClr val="tx1"/>
              </a:solidFill>
              <a:latin typeface="Arial Unicode MS" pitchFamily="32" charset="0"/>
            </a:endParaRP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7D3E6A67-BD2D-6FDE-2CB6-CD78D621FD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288054"/>
              </p:ext>
            </p:extLst>
          </p:nvPr>
        </p:nvGraphicFramePr>
        <p:xfrm>
          <a:off x="0" y="924674"/>
          <a:ext cx="9143999" cy="5634183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87579">
                  <a:extLst>
                    <a:ext uri="{9D8B030D-6E8A-4147-A177-3AD203B41FA5}">
                      <a16:colId xmlns:a16="http://schemas.microsoft.com/office/drawing/2014/main" val="2910890358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1767777537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4256638600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1529833468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585573782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1618067859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3820875917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3512022075"/>
                    </a:ext>
                  </a:extLst>
                </a:gridCol>
                <a:gridCol w="705755">
                  <a:extLst>
                    <a:ext uri="{9D8B030D-6E8A-4147-A177-3AD203B41FA5}">
                      <a16:colId xmlns:a16="http://schemas.microsoft.com/office/drawing/2014/main" val="1725577177"/>
                    </a:ext>
                  </a:extLst>
                </a:gridCol>
                <a:gridCol w="421241">
                  <a:extLst>
                    <a:ext uri="{9D8B030D-6E8A-4147-A177-3AD203B41FA5}">
                      <a16:colId xmlns:a16="http://schemas.microsoft.com/office/drawing/2014/main" val="4193371783"/>
                    </a:ext>
                  </a:extLst>
                </a:gridCol>
                <a:gridCol w="437837">
                  <a:extLst>
                    <a:ext uri="{9D8B030D-6E8A-4147-A177-3AD203B41FA5}">
                      <a16:colId xmlns:a16="http://schemas.microsoft.com/office/drawing/2014/main" val="2682990591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249155862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4235316521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3919060962"/>
                    </a:ext>
                  </a:extLst>
                </a:gridCol>
                <a:gridCol w="521611">
                  <a:extLst>
                    <a:ext uri="{9D8B030D-6E8A-4147-A177-3AD203B41FA5}">
                      <a16:colId xmlns:a16="http://schemas.microsoft.com/office/drawing/2014/main" val="164501342"/>
                    </a:ext>
                  </a:extLst>
                </a:gridCol>
                <a:gridCol w="576933">
                  <a:extLst>
                    <a:ext uri="{9D8B030D-6E8A-4147-A177-3AD203B41FA5}">
                      <a16:colId xmlns:a16="http://schemas.microsoft.com/office/drawing/2014/main" val="3581036662"/>
                    </a:ext>
                  </a:extLst>
                </a:gridCol>
                <a:gridCol w="576933">
                  <a:extLst>
                    <a:ext uri="{9D8B030D-6E8A-4147-A177-3AD203B41FA5}">
                      <a16:colId xmlns:a16="http://schemas.microsoft.com/office/drawing/2014/main" val="2677003400"/>
                    </a:ext>
                  </a:extLst>
                </a:gridCol>
              </a:tblGrid>
              <a:tr h="540141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Sample:     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600" b="1" u="none" strike="noStrike" dirty="0">
                          <a:effectLst/>
                        </a:rPr>
                        <a:t>734-TD3</a:t>
                      </a:r>
                      <a:endParaRPr lang="de-DE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432430989"/>
                  </a:ext>
                </a:extLst>
              </a:tr>
              <a:tr h="56237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b="1" u="none" strike="noStrike" dirty="0">
                          <a:effectLst/>
                        </a:rPr>
                        <a:t>Tester</a:t>
                      </a:r>
                      <a:endParaRPr lang="de-DE" sz="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Fusty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>
                          <a:effectLst/>
                        </a:rPr>
                        <a:t>Muddy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>
                          <a:effectLst/>
                        </a:rPr>
                        <a:t>f/ms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Musty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Winey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>
                          <a:effectLst/>
                        </a:rPr>
                        <a:t>Frostbitten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>
                          <a:effectLst/>
                        </a:rPr>
                        <a:t>Rancid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>
                          <a:effectLst/>
                        </a:rPr>
                        <a:t>Other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Spec</a:t>
                      </a:r>
                      <a:r>
                        <a:rPr lang="de-DE" sz="1000" b="1" u="none" strike="noStrike" dirty="0">
                          <a:effectLst/>
                        </a:rPr>
                        <a:t>.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Fruity</a:t>
                      </a:r>
                      <a:r>
                        <a:rPr lang="de-DE" sz="1000" b="1" u="none" strike="noStrike" dirty="0">
                          <a:effectLst/>
                        </a:rPr>
                        <a:t> 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green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ripe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>
                          <a:effectLst/>
                        </a:rPr>
                        <a:t>Bitter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Pungent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 err="1">
                          <a:effectLst/>
                        </a:rPr>
                        <a:t>Harmony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1" u="none" strike="noStrike" dirty="0">
                          <a:effectLst/>
                        </a:rPr>
                        <a:t>Main </a:t>
                      </a:r>
                      <a:r>
                        <a:rPr lang="de-DE" sz="1000" b="1" u="none" strike="noStrike" dirty="0" err="1">
                          <a:effectLst/>
                        </a:rPr>
                        <a:t>defect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1096396169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G03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4,8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3,3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3,7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7,0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4230788195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G04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4,8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2,8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3,3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5,6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311980295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G05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4,9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3,3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3,5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5,9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705803193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G07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3,6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4,1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6,5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02276597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G10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5,2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3,4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460182331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G19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5,5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3,4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5,9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771275061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G20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3,6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3,7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6,3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120055126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G21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 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5,0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3,4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3,7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6,0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1161814811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G24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4,8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6,2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748196853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G25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0,0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 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3,8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2,8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2,8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4,9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4001404075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1831389644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54001354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981290368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970188358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 dirty="0">
                          <a:effectLst/>
                        </a:rPr>
                        <a:t> </a:t>
                      </a:r>
                      <a:endParaRPr lang="de-D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188652765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 dirty="0">
                          <a:effectLst/>
                        </a:rPr>
                        <a:t> </a:t>
                      </a:r>
                      <a:endParaRPr lang="de-DE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047099509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747012269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830047679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980295503"/>
                  </a:ext>
                </a:extLst>
              </a:tr>
              <a:tr h="11777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639281323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 dirty="0">
                          <a:effectLst/>
                        </a:rPr>
                        <a:t>Numbers</a:t>
                      </a:r>
                      <a:endParaRPr lang="de-DE" sz="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1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9</a:t>
                      </a:r>
                      <a:endParaRPr lang="de-DE" sz="500" b="1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2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1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1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1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307772001"/>
                  </a:ext>
                </a:extLst>
              </a:tr>
              <a:tr h="258987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Median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 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5,0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 dirty="0">
                          <a:effectLst/>
                        </a:rPr>
                        <a:t>1</a:t>
                      </a:r>
                      <a:endParaRPr lang="de-DE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 dirty="0">
                          <a:effectLst/>
                        </a:rPr>
                        <a:t>3,2</a:t>
                      </a:r>
                      <a:endParaRPr lang="de-DE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3,5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6,0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0,0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477319935"/>
                  </a:ext>
                </a:extLst>
              </a:tr>
              <a:tr h="16223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Mean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700" u="none" strike="noStrike">
                          <a:effectLst/>
                        </a:rPr>
                        <a:t> </a:t>
                      </a:r>
                      <a:endParaRPr lang="de-DE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 dirty="0">
                          <a:effectLst/>
                        </a:rPr>
                        <a:t>4,89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 dirty="0">
                          <a:effectLst/>
                        </a:rPr>
                        <a:t> 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 dirty="0">
                          <a:effectLst/>
                        </a:rPr>
                        <a:t>3,20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3,46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6,01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#DIV/0!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1115119398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Rel. Robust </a:t>
                      </a:r>
                      <a:r>
                        <a:rPr lang="de-DE" sz="1000" u="none" strike="noStrike" dirty="0" err="1">
                          <a:effectLst/>
                          <a:highlight>
                            <a:srgbClr val="FFFF00"/>
                          </a:highlight>
                        </a:rPr>
                        <a:t>std.</a:t>
                      </a:r>
                      <a:r>
                        <a:rPr lang="de-DE" sz="10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de-DE" sz="1000" u="none" strike="noStrike" dirty="0" err="1">
                          <a:effectLst/>
                          <a:highlight>
                            <a:srgbClr val="FFFF00"/>
                          </a:highlight>
                        </a:rPr>
                        <a:t>dev</a:t>
                      </a:r>
                      <a:r>
                        <a:rPr lang="de-DE" sz="10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. (%)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0,0 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1,63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3,20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 dirty="0">
                          <a:effectLst/>
                        </a:rPr>
                        <a:t>3,18</a:t>
                      </a:r>
                      <a:endParaRPr lang="de-DE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2,21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600" u="none" strike="noStrike">
                          <a:effectLst/>
                        </a:rPr>
                        <a:t> </a:t>
                      </a:r>
                      <a:endParaRPr lang="de-DE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982891053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75-Quantil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5,08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3,38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3,70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6,28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#ZAHL!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1555600221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25-Quantil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4,80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3,03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3,33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5,83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#ZAHL!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4220842050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Interquartile Interval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0,27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0,35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0,38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0,45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#ZAHL!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458400574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Robust standard dev.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0,08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0,10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0,11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0,13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#ZAHL!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980404666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Upper C.I.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5,11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3,40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3,67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6,21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#ZAHL!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4156491507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Lower C.I.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0,0 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4,79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3,00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3,23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5,69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#ZAHL!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680568873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Tasters N</a:t>
                      </a:r>
                      <a:endParaRPr lang="de-DE" sz="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 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10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500" u="none" strike="noStrike">
                          <a:effectLst/>
                        </a:rPr>
                        <a:t>0</a:t>
                      </a:r>
                      <a:endParaRPr lang="de-DE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282580939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SDV </a:t>
                      </a:r>
                      <a:endParaRPr lang="de-DE" sz="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0,42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0,28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0,36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0,53</a:t>
                      </a:r>
                      <a:endParaRPr lang="de-DE" sz="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 dirty="0">
                          <a:effectLst/>
                        </a:rPr>
                        <a:t> </a:t>
                      </a:r>
                      <a:endParaRPr lang="de-DE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45" marR="4545" marT="4545" marB="0" anchor="ctr"/>
                </a:tc>
                <a:extLst>
                  <a:ext uri="{0D108BD9-81ED-4DB2-BD59-A6C34878D82A}">
                    <a16:rowId xmlns:a16="http://schemas.microsoft.com/office/drawing/2014/main" val="3367872410"/>
                  </a:ext>
                </a:extLst>
              </a:tr>
            </a:tbl>
          </a:graphicData>
        </a:graphic>
      </p:graphicFrame>
      <p:sp>
        <p:nvSpPr>
          <p:cNvPr id="8" name="Pfeil nach unten 7">
            <a:extLst>
              <a:ext uri="{FF2B5EF4-FFF2-40B4-BE49-F238E27FC236}">
                <a16:creationId xmlns:a16="http://schemas.microsoft.com/office/drawing/2014/main" id="{BFBD9496-654D-3DFD-6BC2-E57FE060B0C6}"/>
              </a:ext>
            </a:extLst>
          </p:cNvPr>
          <p:cNvSpPr/>
          <p:nvPr/>
        </p:nvSpPr>
        <p:spPr>
          <a:xfrm>
            <a:off x="111753" y="58273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35420B12-6AE2-EFD2-B861-8E751678729B}"/>
              </a:ext>
            </a:extLst>
          </p:cNvPr>
          <p:cNvSpPr/>
          <p:nvPr/>
        </p:nvSpPr>
        <p:spPr>
          <a:xfrm>
            <a:off x="4325420" y="48904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B2F7ABDC-8EE8-7432-A68D-CACF551214E8}"/>
              </a:ext>
            </a:extLst>
          </p:cNvPr>
          <p:cNvSpPr/>
          <p:nvPr/>
        </p:nvSpPr>
        <p:spPr>
          <a:xfrm>
            <a:off x="4325420" y="440586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5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652" name="Picture 27651" descr="Ein Olivenzweig auf Sonnenuntergang Hintergrund">
            <a:extLst>
              <a:ext uri="{FF2B5EF4-FFF2-40B4-BE49-F238E27FC236}">
                <a16:creationId xmlns:a16="http://schemas.microsoft.com/office/drawing/2014/main" id="{B63CE59B-06D4-033B-DBC4-6A82C8AC78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08" r="39341" b="-1"/>
          <a:stretch/>
        </p:blipFill>
        <p:spPr>
          <a:xfrm>
            <a:off x="4577270" y="10"/>
            <a:ext cx="4566728" cy="6857990"/>
          </a:xfrm>
          <a:prstGeom prst="rect">
            <a:avLst/>
          </a:prstGeom>
        </p:spPr>
      </p:pic>
      <p:sp useBgFill="1">
        <p:nvSpPr>
          <p:cNvPr id="27658" name="Rectangle 27657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660" name="Rectangle 27659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ext Box 1">
            <a:extLst>
              <a:ext uri="{FF2B5EF4-FFF2-40B4-BE49-F238E27FC236}">
                <a16:creationId xmlns:a16="http://schemas.microsoft.com/office/drawing/2014/main" id="{7671D1DF-F3A2-4F36-999F-67B9584C8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92" y="328512"/>
            <a:ext cx="3999244" cy="16289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US" altLang="de-DE" sz="280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Klassifizierung</a:t>
            </a:r>
            <a:r>
              <a:rPr kumimoji="0" lang="en-US" altLang="de-DE" sz="280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von </a:t>
            </a:r>
            <a:r>
              <a:rPr kumimoji="0" lang="en-US" altLang="de-DE" sz="280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Olivenölen</a:t>
            </a:r>
            <a:endParaRPr kumimoji="0" lang="en-US" altLang="de-DE" sz="280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de-DE" sz="2200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- </a:t>
            </a:r>
            <a:r>
              <a:rPr lang="en-US" altLang="de-DE" sz="2200" b="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Güteklassen</a:t>
            </a:r>
            <a:r>
              <a:rPr lang="en-US" altLang="de-DE" sz="2200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-</a:t>
            </a:r>
            <a:br>
              <a:rPr kumimoji="0" lang="en-US" altLang="de-DE" sz="22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en-US" altLang="de-DE" sz="19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Für den </a:t>
            </a:r>
            <a:r>
              <a:rPr kumimoji="0" lang="en-US" altLang="de-DE" sz="19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Verbrauch</a:t>
            </a:r>
            <a:r>
              <a:rPr kumimoji="0" lang="en-US" altLang="de-DE" sz="19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altLang="de-DE" sz="19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zugelassene</a:t>
            </a:r>
            <a:r>
              <a:rPr kumimoji="0" lang="en-US" altLang="de-DE" sz="19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altLang="de-DE" sz="19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Öle</a:t>
            </a:r>
            <a:r>
              <a:rPr kumimoji="0" lang="en-US" altLang="de-DE" sz="19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</a:p>
        </p:txBody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4F193BC6-F3E2-411E-AE02-7D3D272E1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350" y="2884929"/>
            <a:ext cx="3494817" cy="337413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3655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114300" marR="0" lvl="0" indent="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0" u="sng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Native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Olivenöle</a:t>
            </a:r>
            <a:br>
              <a:rPr kumimoji="0" lang="en-US" altLang="de-DE" sz="2000" b="0" i="0" u="sng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</a:br>
            <a:endParaRPr lang="en-US" altLang="de-DE" sz="2000" b="0" u="sng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6355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1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Extra natives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Olivenöl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(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ohne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Defekte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,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Frucht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&gt; 0)</a:t>
            </a:r>
          </a:p>
          <a:p>
            <a:pPr marL="46355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1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Natives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Olivenöl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(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Defekt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0,1 – 3,5,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Frucht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&gt; 0)</a:t>
            </a:r>
          </a:p>
          <a:p>
            <a:pPr marL="46355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sz="2000" b="0" i="1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Lampant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-Olivenöl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* (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Defekt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&gt; 3,5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oder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sz="2000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Frucht</a:t>
            </a:r>
            <a:r>
              <a:rPr kumimoji="0" lang="en-US" altLang="de-DE" sz="2000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= 0)</a:t>
            </a:r>
          </a:p>
          <a:p>
            <a:pPr marL="34290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endParaRPr kumimoji="0" lang="en-US" altLang="de-DE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342900" marR="0" lvl="0" indent="-22860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endParaRPr kumimoji="0" lang="en-US" altLang="de-DE" b="0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+mn-cs"/>
            </a:endParaRPr>
          </a:p>
          <a:p>
            <a:pPr marL="114300" marR="0" lvl="0" indent="0" defTabSz="914400" eaLnBrk="1" fontAlgn="base" hangingPunct="1">
              <a:lnSpc>
                <a:spcPct val="90000"/>
              </a:lnSpc>
              <a:spcBef>
                <a:spcPts val="250"/>
              </a:spcBef>
              <a:spcAft>
                <a:spcPct val="0"/>
              </a:spcAft>
              <a:buClrTx/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*	für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jeglichen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Verbrauch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nicht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erlaubt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, </a:t>
            </a:r>
            <a:b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</a:b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muss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raffiniert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</a:t>
            </a:r>
            <a:r>
              <a:rPr kumimoji="0" lang="en-US" altLang="de-DE" b="0" i="0" u="none" strike="noStrike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werden</a:t>
            </a:r>
            <a:r>
              <a:rPr kumimoji="0" lang="en-US" altLang="de-DE" b="0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11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612218-C222-1A6F-A348-52148223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Klassifizierung von Olivenölen</a:t>
            </a:r>
            <a:br>
              <a:rPr lang="de-DE" dirty="0"/>
            </a:br>
            <a:r>
              <a:rPr lang="de-DE" sz="2000" dirty="0"/>
              <a:t>- vereinfacht gesagt -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CAB58D-8BD4-1865-C694-9E11A6735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7883524" cy="823912"/>
          </a:xfrm>
        </p:spPr>
        <p:txBody>
          <a:bodyPr/>
          <a:lstStyle/>
          <a:p>
            <a:pPr algn="ctr"/>
            <a:r>
              <a:rPr lang="de-DE" sz="3600" dirty="0"/>
              <a:t>Geruch und Geschmack</a:t>
            </a:r>
          </a:p>
        </p:txBody>
      </p:sp>
      <p:pic>
        <p:nvPicPr>
          <p:cNvPr id="8" name="Inhaltsplatzhalter 7" descr="Häkchen mit einfarbiger Füllung">
            <a:extLst>
              <a:ext uri="{FF2B5EF4-FFF2-40B4-BE49-F238E27FC236}">
                <a16:creationId xmlns:a16="http://schemas.microsoft.com/office/drawing/2014/main" id="{F91EA5DF-115B-B852-04A0-30BE92530B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7406" y="3890169"/>
            <a:ext cx="914400" cy="914400"/>
          </a:xfr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051DC8-8AE5-D5EA-677E-FD4F29D95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414" y="1681162"/>
            <a:ext cx="7883524" cy="2006583"/>
          </a:xfrm>
        </p:spPr>
        <p:txBody>
          <a:bodyPr/>
          <a:lstStyle/>
          <a:p>
            <a:pPr algn="ctr"/>
            <a:endParaRPr lang="de-DE" dirty="0">
              <a:solidFill>
                <a:schemeClr val="tx1"/>
              </a:solidFill>
            </a:endParaRPr>
          </a:p>
          <a:p>
            <a:pPr algn="ctr"/>
            <a:r>
              <a:rPr lang="de-DE" sz="4000" b="0" dirty="0">
                <a:solidFill>
                  <a:schemeClr val="tx1"/>
                </a:solidFill>
              </a:rPr>
              <a:t>     </a:t>
            </a:r>
            <a:r>
              <a:rPr lang="de-DE" sz="4000" b="0" dirty="0">
                <a:solidFill>
                  <a:schemeClr val="tx1"/>
                </a:solidFill>
                <a:highlight>
                  <a:srgbClr val="00FF00"/>
                </a:highlight>
              </a:rPr>
              <a:t>positiv</a:t>
            </a:r>
            <a:r>
              <a:rPr lang="de-DE" dirty="0">
                <a:solidFill>
                  <a:schemeClr val="tx1"/>
                </a:solidFill>
              </a:rPr>
              <a:t>	</a:t>
            </a:r>
            <a:r>
              <a:rPr lang="de-DE" dirty="0">
                <a:solidFill>
                  <a:srgbClr val="FF0000"/>
                </a:solidFill>
              </a:rPr>
              <a:t>					</a:t>
            </a:r>
            <a:r>
              <a:rPr lang="de-DE" sz="4000" b="0" dirty="0">
                <a:solidFill>
                  <a:schemeClr val="tx1"/>
                </a:solidFill>
                <a:highlight>
                  <a:srgbClr val="FFFF00"/>
                </a:highlight>
              </a:rPr>
              <a:t>negativ</a:t>
            </a:r>
          </a:p>
        </p:txBody>
      </p:sp>
      <p:pic>
        <p:nvPicPr>
          <p:cNvPr id="10" name="Inhaltsplatzhalter 9" descr="Schließen mit einfarbiger Füllung">
            <a:extLst>
              <a:ext uri="{FF2B5EF4-FFF2-40B4-BE49-F238E27FC236}">
                <a16:creationId xmlns:a16="http://schemas.microsoft.com/office/drawing/2014/main" id="{25D6F07A-B071-8778-A1F4-1E976FC38CE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5844" y="3890169"/>
            <a:ext cx="914400" cy="914400"/>
          </a:xfrm>
        </p:spPr>
      </p:pic>
    </p:spTree>
    <p:extLst>
      <p:ext uri="{BB962C8B-B14F-4D97-AF65-F5344CB8AC3E}">
        <p14:creationId xmlns:p14="http://schemas.microsoft.com/office/powerpoint/2010/main" val="2479862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4" name="Rectangle 27653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6" name="Freeform: Shape 27655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133778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7649" name="Text Box 1">
            <a:extLst>
              <a:ext uri="{FF2B5EF4-FFF2-40B4-BE49-F238E27FC236}">
                <a16:creationId xmlns:a16="http://schemas.microsoft.com/office/drawing/2014/main" id="{7671D1DF-F3A2-4F36-999F-67B9584C8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713312"/>
            <a:ext cx="3028950" cy="54313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en-US" altLang="de-DE" sz="4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Positive Attribute</a:t>
            </a:r>
            <a:br>
              <a:rPr kumimoji="0" lang="en-US" altLang="de-DE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altLang="de-DE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501F931-0AF5-27EE-022E-8897AB92374E}"/>
              </a:ext>
            </a:extLst>
          </p:cNvPr>
          <p:cNvSpPr txBox="1"/>
          <p:nvPr/>
        </p:nvSpPr>
        <p:spPr>
          <a:xfrm>
            <a:off x="4571999" y="713313"/>
            <a:ext cx="3943351" cy="5431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i="1" dirty="0" err="1">
                <a:solidFill>
                  <a:schemeClr val="tx1"/>
                </a:solidFill>
                <a:highlight>
                  <a:srgbClr val="00FF00"/>
                </a:highlight>
                <a:latin typeface="+mn-lt"/>
                <a:cs typeface="+mn-cs"/>
              </a:rPr>
              <a:t>Fruchtig</a:t>
            </a:r>
            <a:r>
              <a:rPr lang="en-US" altLang="de-DE" sz="1900" b="0" i="1" dirty="0">
                <a:solidFill>
                  <a:schemeClr val="tx1"/>
                </a:solidFill>
                <a:highlight>
                  <a:srgbClr val="00FF00"/>
                </a:highlight>
                <a:latin typeface="+mn-lt"/>
                <a:cs typeface="+mn-cs"/>
              </a:rPr>
              <a:t> (fruity)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In Aroma und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Bukett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an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gesunde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frische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sz="1900" b="0" dirty="0" err="1">
                <a:solidFill>
                  <a:schemeClr val="tx1"/>
                </a:solidFill>
                <a:highlight>
                  <a:srgbClr val="808000"/>
                </a:highlight>
                <a:latin typeface="+mn-lt"/>
                <a:cs typeface="+mn-cs"/>
              </a:rPr>
              <a:t>reife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und/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oder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unreife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(</a:t>
            </a:r>
            <a:r>
              <a:rPr lang="en-US" altLang="de-DE" sz="1900" b="0" dirty="0" err="1">
                <a:solidFill>
                  <a:schemeClr val="tx1"/>
                </a:solidFill>
                <a:highlight>
                  <a:srgbClr val="008000"/>
                </a:highlight>
                <a:latin typeface="+mn-lt"/>
                <a:cs typeface="+mn-cs"/>
              </a:rPr>
              <a:t>grüne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)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Früchte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erinnernd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abhängig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von der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Olivensorte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oder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–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mischung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(nasal und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retronasal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).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		</a:t>
            </a:r>
            <a:endParaRPr lang="en-US" altLang="de-DE" sz="1900" b="0" i="1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i="1" dirty="0">
                <a:solidFill>
                  <a:schemeClr val="tx1"/>
                </a:solidFill>
                <a:highlight>
                  <a:srgbClr val="00FF00"/>
                </a:highlight>
                <a:latin typeface="+mn-lt"/>
                <a:cs typeface="+mn-cs"/>
              </a:rPr>
              <a:t>Bitter (bitter)</a:t>
            </a:r>
            <a:r>
              <a:rPr lang="en-US" altLang="de-DE" sz="1900" b="0" i="1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Bezeichnung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für den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typischen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Geschmack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von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Olivenöl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, das je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nach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Sorte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überwiegend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von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grünen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oder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gerade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die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Farbe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wechselnden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Oliven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stammt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. Je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nach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Intensität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als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mehr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oder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weniger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angenehm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auf der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Zunge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(auf den V-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förmig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angeordneten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Wallpapillen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)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empfunden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1900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i="1" dirty="0">
                <a:solidFill>
                  <a:schemeClr val="tx1"/>
                </a:solidFill>
                <a:highlight>
                  <a:srgbClr val="00FF00"/>
                </a:highlight>
                <a:latin typeface="+mn-lt"/>
                <a:cs typeface="+mn-cs"/>
              </a:rPr>
              <a:t>Scharf (pungent)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Taktil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empfundenes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Prickeln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überwiegend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an der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Rückseite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des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Rachens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charakteristisch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für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Öle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insbesondere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aus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grünen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altLang="de-DE" sz="1900" b="0" dirty="0" err="1">
                <a:solidFill>
                  <a:schemeClr val="tx1"/>
                </a:solidFill>
                <a:latin typeface="+mn-lt"/>
                <a:cs typeface="+mn-cs"/>
              </a:rPr>
              <a:t>Oliven</a:t>
            </a:r>
            <a:r>
              <a:rPr lang="en-US" altLang="de-DE" sz="1900" b="0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25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015" name="Rectangle 43014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79" y="1668027"/>
            <a:ext cx="4049486" cy="45089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 fontScale="25000" lnSpcReduction="20000"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1280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Aromenexkurs</a:t>
            </a:r>
            <a:r>
              <a:rPr lang="en-US" altLang="de-DE" sz="12800" dirty="0">
                <a:solidFill>
                  <a:schemeClr val="tx1"/>
                </a:solidFill>
                <a:latin typeface="Helvetica" pitchFamily="2" charset="0"/>
                <a:cs typeface="+mn-cs"/>
              </a:rPr>
              <a:t> (</a:t>
            </a:r>
            <a:r>
              <a:rPr lang="en-US" altLang="de-DE" sz="1280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positiv</a:t>
            </a:r>
            <a:r>
              <a:rPr lang="en-US" altLang="de-DE" sz="12800" dirty="0">
                <a:solidFill>
                  <a:schemeClr val="tx1"/>
                </a:solidFill>
                <a:latin typeface="Helvetica" pitchFamily="2" charset="0"/>
                <a:cs typeface="+mn-cs"/>
              </a:rPr>
              <a:t>)</a:t>
            </a: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6400" dirty="0">
              <a:solidFill>
                <a:schemeClr val="tx1"/>
              </a:solidFill>
              <a:highlight>
                <a:srgbClr val="00FF00"/>
              </a:highlight>
              <a:latin typeface="Helvetica" pitchFamily="2" charset="0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7200" dirty="0" err="1">
                <a:solidFill>
                  <a:schemeClr val="tx1"/>
                </a:solidFill>
                <a:highlight>
                  <a:srgbClr val="008000"/>
                </a:highlight>
                <a:latin typeface="Helvetica" pitchFamily="2" charset="0"/>
                <a:cs typeface="+mn-cs"/>
              </a:rPr>
              <a:t>Grün</a:t>
            </a:r>
            <a:endParaRPr lang="en-US" altLang="de-DE" sz="7200" dirty="0">
              <a:solidFill>
                <a:schemeClr val="tx1"/>
              </a:solidFill>
              <a:highlight>
                <a:srgbClr val="008000"/>
              </a:highlight>
              <a:latin typeface="Helvetica" pitchFamily="2" charset="0"/>
              <a:cs typeface="+mn-cs"/>
            </a:endParaRP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Frisch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geschnittenes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Gras</a:t>
            </a: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Artischocke</a:t>
            </a:r>
            <a:endParaRPr lang="en-US" altLang="de-DE" sz="64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Grüne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Mandelhaut</a:t>
            </a:r>
            <a:endParaRPr lang="en-US" altLang="de-DE" sz="64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Tomatenstrauch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(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grüne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Tomate)</a:t>
            </a: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Grüne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Blätter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(Olive,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Feige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)</a:t>
            </a: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Salatblätter</a:t>
            </a:r>
            <a:endParaRPr lang="en-US" altLang="de-DE" sz="64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3429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Grünes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Obst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(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Banane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,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Apfel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)</a:t>
            </a:r>
            <a:endParaRPr lang="en-US" altLang="de-DE" sz="6400" dirty="0">
              <a:solidFill>
                <a:schemeClr val="tx1"/>
              </a:solidFill>
              <a:highlight>
                <a:srgbClr val="FFFF00"/>
              </a:highlight>
              <a:latin typeface="Helvetica" pitchFamily="2" charset="0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6400" dirty="0">
              <a:solidFill>
                <a:schemeClr val="tx1"/>
              </a:solidFill>
              <a:highlight>
                <a:srgbClr val="FFFF00"/>
              </a:highlight>
              <a:latin typeface="Helvetica" pitchFamily="2" charset="0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7200" dirty="0" err="1">
                <a:solidFill>
                  <a:schemeClr val="tx1"/>
                </a:solidFill>
                <a:highlight>
                  <a:srgbClr val="808000"/>
                </a:highlight>
                <a:latin typeface="Helvetica" pitchFamily="2" charset="0"/>
                <a:cs typeface="+mn-cs"/>
              </a:rPr>
              <a:t>Reif</a:t>
            </a:r>
            <a:endParaRPr lang="en-US" altLang="de-DE" sz="7200" dirty="0">
              <a:solidFill>
                <a:schemeClr val="tx1"/>
              </a:solidFill>
              <a:highlight>
                <a:srgbClr val="808000"/>
              </a:highlight>
              <a:latin typeface="Helvetica" pitchFamily="2" charset="0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Reifes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Obst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,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Trockenfrüchte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, 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		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tropische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Früchte</a:t>
            </a:r>
            <a:endParaRPr lang="en-US" altLang="de-DE" sz="64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Blumige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Noten</a:t>
            </a:r>
          </a:p>
          <a:p>
            <a:pPr marL="4572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Gekochtes</a:t>
            </a:r>
            <a:r>
              <a:rPr lang="en-US" altLang="de-DE" sz="64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Gemüse</a:t>
            </a:r>
            <a:endParaRPr lang="en-US" altLang="de-DE" sz="64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457200"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de-DE" sz="64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Beerenobst</a:t>
            </a:r>
            <a:endParaRPr lang="en-US" altLang="de-DE" sz="64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900" b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0384BBC-5B39-F025-2EE5-47B4E3B15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"/>
          <a:stretch/>
        </p:blipFill>
        <p:spPr bwMode="auto">
          <a:xfrm>
            <a:off x="3675951" y="3163628"/>
            <a:ext cx="546576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Grafik 3" descr="Ein Bild, das Gemüse, Olive, Produkt, Naturkost enthält.&#10;&#10;Automatisch generierte Beschreibung">
            <a:extLst>
              <a:ext uri="{FF2B5EF4-FFF2-40B4-BE49-F238E27FC236}">
                <a16:creationId xmlns:a16="http://schemas.microsoft.com/office/drawing/2014/main" id="{C0ACE61A-5ED6-0704-8D34-FB5BFEC2F3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8" r="2" b="18650"/>
          <a:stretch/>
        </p:blipFill>
        <p:spPr>
          <a:xfrm>
            <a:off x="3537429" y="-4"/>
            <a:ext cx="5604285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9606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5" name="Rectangle 27654">
            <a:extLst>
              <a:ext uri="{FF2B5EF4-FFF2-40B4-BE49-F238E27FC236}">
                <a16:creationId xmlns:a16="http://schemas.microsoft.com/office/drawing/2014/main" id="{95408913-B323-422F-B521-2957A5B7F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7" name="Freeform: Shape 27656">
            <a:extLst>
              <a:ext uri="{FF2B5EF4-FFF2-40B4-BE49-F238E27FC236}">
                <a16:creationId xmlns:a16="http://schemas.microsoft.com/office/drawing/2014/main" id="{AA770EBD-5B77-46EC-BF58-EF27ACD6B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194" y="0"/>
            <a:ext cx="5474982" cy="6858000"/>
          </a:xfrm>
          <a:custGeom>
            <a:avLst/>
            <a:gdLst>
              <a:gd name="connsiteX0" fmla="*/ 1008599 w 7299977"/>
              <a:gd name="connsiteY0" fmla="*/ 0 h 6858000"/>
              <a:gd name="connsiteX1" fmla="*/ 4420653 w 7299977"/>
              <a:gd name="connsiteY1" fmla="*/ 0 h 6858000"/>
              <a:gd name="connsiteX2" fmla="*/ 5511704 w 7299977"/>
              <a:gd name="connsiteY2" fmla="*/ 0 h 6858000"/>
              <a:gd name="connsiteX3" fmla="*/ 7299977 w 7299977"/>
              <a:gd name="connsiteY3" fmla="*/ 0 h 6858000"/>
              <a:gd name="connsiteX4" fmla="*/ 7299977 w 7299977"/>
              <a:gd name="connsiteY4" fmla="*/ 6858000 h 6858000"/>
              <a:gd name="connsiteX5" fmla="*/ 5511704 w 7299977"/>
              <a:gd name="connsiteY5" fmla="*/ 6858000 h 6858000"/>
              <a:gd name="connsiteX6" fmla="*/ 4420653 w 7299977"/>
              <a:gd name="connsiteY6" fmla="*/ 6858000 h 6858000"/>
              <a:gd name="connsiteX7" fmla="*/ 1592997 w 7299977"/>
              <a:gd name="connsiteY7" fmla="*/ 6858000 h 6858000"/>
              <a:gd name="connsiteX8" fmla="*/ 1232473 w 7299977"/>
              <a:gd name="connsiteY8" fmla="*/ 6658805 h 6858000"/>
              <a:gd name="connsiteX9" fmla="*/ 1075471 w 7299977"/>
              <a:gd name="connsiteY9" fmla="*/ 6431153 h 6858000"/>
              <a:gd name="connsiteX10" fmla="*/ 1020229 w 7299977"/>
              <a:gd name="connsiteY10" fmla="*/ 6367127 h 6858000"/>
              <a:gd name="connsiteX11" fmla="*/ 883579 w 7299977"/>
              <a:gd name="connsiteY11" fmla="*/ 6281757 h 6858000"/>
              <a:gd name="connsiteX12" fmla="*/ 645167 w 7299977"/>
              <a:gd name="connsiteY12" fmla="*/ 6100347 h 6858000"/>
              <a:gd name="connsiteX13" fmla="*/ 732391 w 7299977"/>
              <a:gd name="connsiteY13" fmla="*/ 6057663 h 6858000"/>
              <a:gd name="connsiteX14" fmla="*/ 985339 w 7299977"/>
              <a:gd name="connsiteY14" fmla="*/ 6167932 h 6858000"/>
              <a:gd name="connsiteX15" fmla="*/ 1168509 w 7299977"/>
              <a:gd name="connsiteY15" fmla="*/ 6196388 h 6858000"/>
              <a:gd name="connsiteX16" fmla="*/ 909746 w 7299977"/>
              <a:gd name="connsiteY16" fmla="*/ 6004307 h 6858000"/>
              <a:gd name="connsiteX17" fmla="*/ 659704 w 7299977"/>
              <a:gd name="connsiteY17" fmla="*/ 5755314 h 6858000"/>
              <a:gd name="connsiteX18" fmla="*/ 851597 w 7299977"/>
              <a:gd name="connsiteY18" fmla="*/ 5801555 h 6858000"/>
              <a:gd name="connsiteX19" fmla="*/ 860319 w 7299977"/>
              <a:gd name="connsiteY19" fmla="*/ 5769542 h 6858000"/>
              <a:gd name="connsiteX20" fmla="*/ 691686 w 7299977"/>
              <a:gd name="connsiteY20" fmla="*/ 5474306 h 6858000"/>
              <a:gd name="connsiteX21" fmla="*/ 610278 w 7299977"/>
              <a:gd name="connsiteY21" fmla="*/ 5353367 h 6858000"/>
              <a:gd name="connsiteX22" fmla="*/ 238123 w 7299977"/>
              <a:gd name="connsiteY22" fmla="*/ 4994104 h 6858000"/>
              <a:gd name="connsiteX23" fmla="*/ 592833 w 7299977"/>
              <a:gd name="connsiteY23" fmla="*/ 5154171 h 6858000"/>
              <a:gd name="connsiteX24" fmla="*/ 226494 w 7299977"/>
              <a:gd name="connsiteY24" fmla="*/ 4805580 h 6858000"/>
              <a:gd name="connsiteX25" fmla="*/ 49139 w 7299977"/>
              <a:gd name="connsiteY25" fmla="*/ 4677526 h 6858000"/>
              <a:gd name="connsiteX26" fmla="*/ 5527 w 7299977"/>
              <a:gd name="connsiteY26" fmla="*/ 4602828 h 6858000"/>
              <a:gd name="connsiteX27" fmla="*/ 84029 w 7299977"/>
              <a:gd name="connsiteY27" fmla="*/ 4585042 h 6858000"/>
              <a:gd name="connsiteX28" fmla="*/ 325347 w 7299977"/>
              <a:gd name="connsiteY28" fmla="*/ 4613499 h 6858000"/>
              <a:gd name="connsiteX29" fmla="*/ 25879 w 7299977"/>
              <a:gd name="connsiteY29" fmla="*/ 4378734 h 6858000"/>
              <a:gd name="connsiteX30" fmla="*/ 249753 w 7299977"/>
              <a:gd name="connsiteY30" fmla="*/ 4414305 h 6858000"/>
              <a:gd name="connsiteX31" fmla="*/ 313718 w 7299977"/>
              <a:gd name="connsiteY31" fmla="*/ 4321821 h 6858000"/>
              <a:gd name="connsiteX32" fmla="*/ 418386 w 7299977"/>
              <a:gd name="connsiteY32" fmla="*/ 4172424 h 6858000"/>
              <a:gd name="connsiteX33" fmla="*/ 491072 w 7299977"/>
              <a:gd name="connsiteY33" fmla="*/ 4090612 h 6858000"/>
              <a:gd name="connsiteX34" fmla="*/ 520147 w 7299977"/>
              <a:gd name="connsiteY34" fmla="*/ 3827390 h 6858000"/>
              <a:gd name="connsiteX35" fmla="*/ 459090 w 7299977"/>
              <a:gd name="connsiteY35" fmla="*/ 3539269 h 6858000"/>
              <a:gd name="connsiteX36" fmla="*/ 290458 w 7299977"/>
              <a:gd name="connsiteY36" fmla="*/ 3393429 h 6858000"/>
              <a:gd name="connsiteX37" fmla="*/ 339884 w 7299977"/>
              <a:gd name="connsiteY37" fmla="*/ 3229805 h 6858000"/>
              <a:gd name="connsiteX38" fmla="*/ 697501 w 7299977"/>
              <a:gd name="connsiteY38" fmla="*/ 3329402 h 6858000"/>
              <a:gd name="connsiteX39" fmla="*/ 165437 w 7299977"/>
              <a:gd name="connsiteY39" fmla="*/ 2941684 h 6858000"/>
              <a:gd name="connsiteX40" fmla="*/ 255568 w 7299977"/>
              <a:gd name="connsiteY40" fmla="*/ 2923898 h 6858000"/>
              <a:gd name="connsiteX41" fmla="*/ 578296 w 7299977"/>
              <a:gd name="connsiteY41" fmla="*/ 2703362 h 6858000"/>
              <a:gd name="connsiteX42" fmla="*/ 595740 w 7299977"/>
              <a:gd name="connsiteY42" fmla="*/ 2692689 h 6858000"/>
              <a:gd name="connsiteX43" fmla="*/ 650982 w 7299977"/>
              <a:gd name="connsiteY43" fmla="*/ 2553965 h 6858000"/>
              <a:gd name="connsiteX44" fmla="*/ 825429 w 7299977"/>
              <a:gd name="connsiteY44" fmla="*/ 2532623 h 6858000"/>
              <a:gd name="connsiteX45" fmla="*/ 970802 w 7299977"/>
              <a:gd name="connsiteY45" fmla="*/ 2564636 h 6858000"/>
              <a:gd name="connsiteX46" fmla="*/ 1127805 w 7299977"/>
              <a:gd name="connsiteY46" fmla="*/ 2525509 h 6858000"/>
              <a:gd name="connsiteX47" fmla="*/ 1267362 w 7299977"/>
              <a:gd name="connsiteY47" fmla="*/ 2543294 h 6858000"/>
              <a:gd name="connsiteX48" fmla="*/ 1386568 w 7299977"/>
              <a:gd name="connsiteY48" fmla="*/ 2518395 h 6858000"/>
              <a:gd name="connsiteX49" fmla="*/ 1270270 w 7299977"/>
              <a:gd name="connsiteY49" fmla="*/ 2401012 h 6858000"/>
              <a:gd name="connsiteX50" fmla="*/ 1107453 w 7299977"/>
              <a:gd name="connsiteY50" fmla="*/ 2401012 h 6858000"/>
              <a:gd name="connsiteX51" fmla="*/ 991154 w 7299977"/>
              <a:gd name="connsiteY51" fmla="*/ 2326314 h 6858000"/>
              <a:gd name="connsiteX52" fmla="*/ 880671 w 7299977"/>
              <a:gd name="connsiteY52" fmla="*/ 2191146 h 6858000"/>
              <a:gd name="connsiteX53" fmla="*/ 491072 w 7299977"/>
              <a:gd name="connsiteY53" fmla="*/ 1974165 h 6858000"/>
              <a:gd name="connsiteX54" fmla="*/ 421293 w 7299977"/>
              <a:gd name="connsiteY54" fmla="*/ 1892353 h 6858000"/>
              <a:gd name="connsiteX55" fmla="*/ 1531941 w 7299977"/>
              <a:gd name="connsiteY55" fmla="*/ 2208931 h 6858000"/>
              <a:gd name="connsiteX56" fmla="*/ 1188861 w 7299977"/>
              <a:gd name="connsiteY56" fmla="*/ 2077320 h 6858000"/>
              <a:gd name="connsiteX57" fmla="*/ 1421458 w 7299977"/>
              <a:gd name="connsiteY57" fmla="*/ 2102219 h 6858000"/>
              <a:gd name="connsiteX58" fmla="*/ 1549386 w 7299977"/>
              <a:gd name="connsiteY58" fmla="*/ 2013292 h 6858000"/>
              <a:gd name="connsiteX59" fmla="*/ 1549386 w 7299977"/>
              <a:gd name="connsiteY59" fmla="*/ 1984836 h 6858000"/>
              <a:gd name="connsiteX60" fmla="*/ 1453440 w 7299977"/>
              <a:gd name="connsiteY60" fmla="*/ 1903025 h 6858000"/>
              <a:gd name="connsiteX61" fmla="*/ 1398198 w 7299977"/>
              <a:gd name="connsiteY61" fmla="*/ 1849668 h 6858000"/>
              <a:gd name="connsiteX62" fmla="*/ 1247011 w 7299977"/>
              <a:gd name="connsiteY62" fmla="*/ 1657587 h 6858000"/>
              <a:gd name="connsiteX63" fmla="*/ 1354586 w 7299977"/>
              <a:gd name="connsiteY63" fmla="*/ 1636245 h 6858000"/>
              <a:gd name="connsiteX64" fmla="*/ 1395290 w 7299977"/>
              <a:gd name="connsiteY64" fmla="*/ 1597117 h 6858000"/>
              <a:gd name="connsiteX65" fmla="*/ 1366216 w 7299977"/>
              <a:gd name="connsiteY65" fmla="*/ 1540204 h 6858000"/>
              <a:gd name="connsiteX66" fmla="*/ 1031858 w 7299977"/>
              <a:gd name="connsiteY66" fmla="*/ 1365909 h 6858000"/>
              <a:gd name="connsiteX67" fmla="*/ 1005692 w 7299977"/>
              <a:gd name="connsiteY67" fmla="*/ 1230741 h 6858000"/>
              <a:gd name="connsiteX68" fmla="*/ 1069655 w 7299977"/>
              <a:gd name="connsiteY68" fmla="*/ 1209399 h 6858000"/>
              <a:gd name="connsiteX69" fmla="*/ 1142342 w 7299977"/>
              <a:gd name="connsiteY69" fmla="*/ 1220069 h 6858000"/>
              <a:gd name="connsiteX70" fmla="*/ 1084193 w 7299977"/>
              <a:gd name="connsiteY70" fmla="*/ 1113358 h 6858000"/>
              <a:gd name="connsiteX71" fmla="*/ 848689 w 7299977"/>
              <a:gd name="connsiteY71" fmla="*/ 1006647 h 6858000"/>
              <a:gd name="connsiteX72" fmla="*/ 805077 w 7299977"/>
              <a:gd name="connsiteY72" fmla="*/ 949734 h 6858000"/>
              <a:gd name="connsiteX73" fmla="*/ 863226 w 7299977"/>
              <a:gd name="connsiteY73" fmla="*/ 921277 h 6858000"/>
              <a:gd name="connsiteX74" fmla="*/ 906838 w 7299977"/>
              <a:gd name="connsiteY74" fmla="*/ 910606 h 6858000"/>
              <a:gd name="connsiteX75" fmla="*/ 5527 w 7299977"/>
              <a:gd name="connsiteY75" fmla="*/ 465975 h 6858000"/>
              <a:gd name="connsiteX76" fmla="*/ 209049 w 7299977"/>
              <a:gd name="connsiteY76" fmla="*/ 462417 h 6858000"/>
              <a:gd name="connsiteX77" fmla="*/ 409664 w 7299977"/>
              <a:gd name="connsiteY77" fmla="*/ 533558 h 6858000"/>
              <a:gd name="connsiteX78" fmla="*/ 621908 w 7299977"/>
              <a:gd name="connsiteY78" fmla="*/ 522887 h 6858000"/>
              <a:gd name="connsiteX79" fmla="*/ 822522 w 7299977"/>
              <a:gd name="connsiteY79" fmla="*/ 558458 h 6858000"/>
              <a:gd name="connsiteX80" fmla="*/ 996969 w 7299977"/>
              <a:gd name="connsiteY80" fmla="*/ 558458 h 6858000"/>
              <a:gd name="connsiteX81" fmla="*/ 834151 w 7299977"/>
              <a:gd name="connsiteY81" fmla="*/ 505101 h 6858000"/>
              <a:gd name="connsiteX82" fmla="*/ 773095 w 7299977"/>
              <a:gd name="connsiteY82" fmla="*/ 416176 h 6858000"/>
              <a:gd name="connsiteX83" fmla="*/ 793447 w 7299977"/>
              <a:gd name="connsiteY83" fmla="*/ 334364 h 6858000"/>
              <a:gd name="connsiteX84" fmla="*/ 860319 w 7299977"/>
              <a:gd name="connsiteY84" fmla="*/ 359262 h 6858000"/>
              <a:gd name="connsiteX85" fmla="*/ 938820 w 7299977"/>
              <a:gd name="connsiteY85" fmla="*/ 451747 h 6858000"/>
              <a:gd name="connsiteX86" fmla="*/ 956265 w 7299977"/>
              <a:gd name="connsiteY86" fmla="*/ 394834 h 6858000"/>
              <a:gd name="connsiteX87" fmla="*/ 1002784 w 7299977"/>
              <a:gd name="connsiteY87" fmla="*/ 352148 h 6858000"/>
              <a:gd name="connsiteX88" fmla="*/ 1270270 w 7299977"/>
              <a:gd name="connsiteY88" fmla="*/ 373491 h 6858000"/>
              <a:gd name="connsiteX89" fmla="*/ 1092915 w 7299977"/>
              <a:gd name="connsiteY89" fmla="*/ 192082 h 6858000"/>
              <a:gd name="connsiteX90" fmla="*/ 979525 w 7299977"/>
              <a:gd name="connsiteY90" fmla="*/ 163625 h 6858000"/>
              <a:gd name="connsiteX91" fmla="*/ 953358 w 7299977"/>
              <a:gd name="connsiteY91" fmla="*/ 88927 h 6858000"/>
              <a:gd name="connsiteX92" fmla="*/ 1005692 w 7299977"/>
              <a:gd name="connsiteY92" fmla="*/ 71141 h 6858000"/>
              <a:gd name="connsiteX93" fmla="*/ 1267362 w 7299977"/>
              <a:gd name="connsiteY93" fmla="*/ 135168 h 6858000"/>
              <a:gd name="connsiteX94" fmla="*/ 1310975 w 7299977"/>
              <a:gd name="connsiteY94" fmla="*/ 110269 h 6858000"/>
              <a:gd name="connsiteX95" fmla="*/ 1008599 w 7299977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299977" h="6858000">
                <a:moveTo>
                  <a:pt x="1008599" y="0"/>
                </a:moveTo>
                <a:lnTo>
                  <a:pt x="4420653" y="0"/>
                </a:lnTo>
                <a:lnTo>
                  <a:pt x="5511704" y="0"/>
                </a:lnTo>
                <a:lnTo>
                  <a:pt x="7299977" y="0"/>
                </a:lnTo>
                <a:lnTo>
                  <a:pt x="7299977" y="6858000"/>
                </a:lnTo>
                <a:lnTo>
                  <a:pt x="5511704" y="6858000"/>
                </a:lnTo>
                <a:lnTo>
                  <a:pt x="4420653" y="6858000"/>
                </a:lnTo>
                <a:lnTo>
                  <a:pt x="1592997" y="6858000"/>
                </a:lnTo>
                <a:cubicBezTo>
                  <a:pt x="1473792" y="6786859"/>
                  <a:pt x="1360401" y="6701489"/>
                  <a:pt x="1232473" y="6658805"/>
                </a:cubicBezTo>
                <a:cubicBezTo>
                  <a:pt x="1145250" y="6630349"/>
                  <a:pt x="1060933" y="6580550"/>
                  <a:pt x="1075471" y="6431153"/>
                </a:cubicBezTo>
                <a:cubicBezTo>
                  <a:pt x="1078378" y="6388469"/>
                  <a:pt x="1055118" y="6356456"/>
                  <a:pt x="1020229" y="6367127"/>
                </a:cubicBezTo>
                <a:cubicBezTo>
                  <a:pt x="953358" y="6388469"/>
                  <a:pt x="921375" y="6327999"/>
                  <a:pt x="883579" y="6281757"/>
                </a:cubicBezTo>
                <a:cubicBezTo>
                  <a:pt x="816707" y="6199945"/>
                  <a:pt x="752743" y="6114575"/>
                  <a:pt x="645167" y="6100347"/>
                </a:cubicBezTo>
                <a:cubicBezTo>
                  <a:pt x="665519" y="6036320"/>
                  <a:pt x="700408" y="6043434"/>
                  <a:pt x="732391" y="6057663"/>
                </a:cubicBezTo>
                <a:cubicBezTo>
                  <a:pt x="816707" y="6093234"/>
                  <a:pt x="901023" y="6132361"/>
                  <a:pt x="985339" y="6167932"/>
                </a:cubicBezTo>
                <a:cubicBezTo>
                  <a:pt x="1040581" y="6189274"/>
                  <a:pt x="1095822" y="6221287"/>
                  <a:pt x="1168509" y="6196388"/>
                </a:cubicBezTo>
                <a:cubicBezTo>
                  <a:pt x="1104545" y="6068335"/>
                  <a:pt x="996969" y="6043434"/>
                  <a:pt x="909746" y="6004307"/>
                </a:cubicBezTo>
                <a:cubicBezTo>
                  <a:pt x="802169" y="5954508"/>
                  <a:pt x="738206" y="5862025"/>
                  <a:pt x="659704" y="5755314"/>
                </a:cubicBezTo>
                <a:cubicBezTo>
                  <a:pt x="738206" y="5726858"/>
                  <a:pt x="787632" y="5805112"/>
                  <a:pt x="851597" y="5801555"/>
                </a:cubicBezTo>
                <a:cubicBezTo>
                  <a:pt x="854504" y="5790884"/>
                  <a:pt x="860319" y="5769542"/>
                  <a:pt x="860319" y="5769542"/>
                </a:cubicBezTo>
                <a:cubicBezTo>
                  <a:pt x="755650" y="5712629"/>
                  <a:pt x="709132" y="5605917"/>
                  <a:pt x="691686" y="5474306"/>
                </a:cubicBezTo>
                <a:cubicBezTo>
                  <a:pt x="685872" y="5406721"/>
                  <a:pt x="648075" y="5385379"/>
                  <a:pt x="610278" y="5353367"/>
                </a:cubicBezTo>
                <a:cubicBezTo>
                  <a:pt x="482350" y="5243097"/>
                  <a:pt x="345700" y="5143500"/>
                  <a:pt x="238123" y="4994104"/>
                </a:cubicBezTo>
                <a:cubicBezTo>
                  <a:pt x="363144" y="5011889"/>
                  <a:pt x="461997" y="5111487"/>
                  <a:pt x="592833" y="5154171"/>
                </a:cubicBezTo>
                <a:cubicBezTo>
                  <a:pt x="488165" y="4990547"/>
                  <a:pt x="351514" y="4905177"/>
                  <a:pt x="226494" y="4805580"/>
                </a:cubicBezTo>
                <a:cubicBezTo>
                  <a:pt x="168344" y="4759339"/>
                  <a:pt x="116011" y="4702425"/>
                  <a:pt x="49139" y="4677526"/>
                </a:cubicBezTo>
                <a:cubicBezTo>
                  <a:pt x="25879" y="4670412"/>
                  <a:pt x="-14826" y="4652628"/>
                  <a:pt x="5527" y="4602828"/>
                </a:cubicBezTo>
                <a:cubicBezTo>
                  <a:pt x="22972" y="4560144"/>
                  <a:pt x="54954" y="4574373"/>
                  <a:pt x="84029" y="4585042"/>
                </a:cubicBezTo>
                <a:cubicBezTo>
                  <a:pt x="153807" y="4613499"/>
                  <a:pt x="229401" y="4613499"/>
                  <a:pt x="325347" y="4613499"/>
                </a:cubicBezTo>
                <a:cubicBezTo>
                  <a:pt x="243939" y="4478331"/>
                  <a:pt x="95658" y="4521016"/>
                  <a:pt x="25879" y="4378734"/>
                </a:cubicBezTo>
                <a:cubicBezTo>
                  <a:pt x="113103" y="4353835"/>
                  <a:pt x="179975" y="4403633"/>
                  <a:pt x="249753" y="4414305"/>
                </a:cubicBezTo>
                <a:cubicBezTo>
                  <a:pt x="313718" y="4424975"/>
                  <a:pt x="328254" y="4400076"/>
                  <a:pt x="313718" y="4321821"/>
                </a:cubicBezTo>
                <a:cubicBezTo>
                  <a:pt x="290458" y="4200882"/>
                  <a:pt x="325347" y="4140411"/>
                  <a:pt x="418386" y="4172424"/>
                </a:cubicBezTo>
                <a:cubicBezTo>
                  <a:pt x="505609" y="4204438"/>
                  <a:pt x="514332" y="4158196"/>
                  <a:pt x="491072" y="4090612"/>
                </a:cubicBezTo>
                <a:cubicBezTo>
                  <a:pt x="456183" y="3991015"/>
                  <a:pt x="493979" y="3912759"/>
                  <a:pt x="520147" y="3827390"/>
                </a:cubicBezTo>
                <a:cubicBezTo>
                  <a:pt x="560851" y="3699337"/>
                  <a:pt x="543407" y="3635309"/>
                  <a:pt x="459090" y="3539269"/>
                </a:cubicBezTo>
                <a:cubicBezTo>
                  <a:pt x="409664" y="3485914"/>
                  <a:pt x="360236" y="3439672"/>
                  <a:pt x="290458" y="3393429"/>
                </a:cubicBezTo>
                <a:cubicBezTo>
                  <a:pt x="450368" y="3368530"/>
                  <a:pt x="284643" y="3283162"/>
                  <a:pt x="339884" y="3229805"/>
                </a:cubicBezTo>
                <a:cubicBezTo>
                  <a:pt x="453275" y="3208463"/>
                  <a:pt x="543407" y="3379202"/>
                  <a:pt x="697501" y="3329402"/>
                </a:cubicBezTo>
                <a:cubicBezTo>
                  <a:pt x="511425" y="3183563"/>
                  <a:pt x="302087" y="3137322"/>
                  <a:pt x="165437" y="2941684"/>
                </a:cubicBezTo>
                <a:cubicBezTo>
                  <a:pt x="197419" y="2899000"/>
                  <a:pt x="229401" y="2941684"/>
                  <a:pt x="255568" y="2923898"/>
                </a:cubicBezTo>
                <a:cubicBezTo>
                  <a:pt x="255568" y="2913227"/>
                  <a:pt x="560851" y="2980812"/>
                  <a:pt x="578296" y="2703362"/>
                </a:cubicBezTo>
                <a:cubicBezTo>
                  <a:pt x="584111" y="2703362"/>
                  <a:pt x="589926" y="2703362"/>
                  <a:pt x="595740" y="2692689"/>
                </a:cubicBezTo>
                <a:cubicBezTo>
                  <a:pt x="627722" y="2653563"/>
                  <a:pt x="598648" y="2561080"/>
                  <a:pt x="650982" y="2553965"/>
                </a:cubicBezTo>
                <a:cubicBezTo>
                  <a:pt x="709132" y="2546851"/>
                  <a:pt x="764373" y="2514837"/>
                  <a:pt x="825429" y="2532623"/>
                </a:cubicBezTo>
                <a:cubicBezTo>
                  <a:pt x="871949" y="2546851"/>
                  <a:pt x="921375" y="2564636"/>
                  <a:pt x="970802" y="2564636"/>
                </a:cubicBezTo>
                <a:cubicBezTo>
                  <a:pt x="1023136" y="2564636"/>
                  <a:pt x="1095822" y="2685576"/>
                  <a:pt x="1127805" y="2525509"/>
                </a:cubicBezTo>
                <a:cubicBezTo>
                  <a:pt x="1127805" y="2518395"/>
                  <a:pt x="1217936" y="2536181"/>
                  <a:pt x="1267362" y="2543294"/>
                </a:cubicBezTo>
                <a:cubicBezTo>
                  <a:pt x="1308067" y="2550408"/>
                  <a:pt x="1357494" y="2582422"/>
                  <a:pt x="1386568" y="2518395"/>
                </a:cubicBezTo>
                <a:cubicBezTo>
                  <a:pt x="1401105" y="2479267"/>
                  <a:pt x="1331326" y="2408126"/>
                  <a:pt x="1270270" y="2401012"/>
                </a:cubicBezTo>
                <a:cubicBezTo>
                  <a:pt x="1215029" y="2393898"/>
                  <a:pt x="1159787" y="2386784"/>
                  <a:pt x="1107453" y="2401012"/>
                </a:cubicBezTo>
                <a:cubicBezTo>
                  <a:pt x="1043489" y="2418796"/>
                  <a:pt x="1008599" y="2390340"/>
                  <a:pt x="991154" y="2326314"/>
                </a:cubicBezTo>
                <a:cubicBezTo>
                  <a:pt x="970802" y="2258731"/>
                  <a:pt x="933005" y="2223159"/>
                  <a:pt x="880671" y="2191146"/>
                </a:cubicBezTo>
                <a:cubicBezTo>
                  <a:pt x="752743" y="2112891"/>
                  <a:pt x="630630" y="2020407"/>
                  <a:pt x="491072" y="1974165"/>
                </a:cubicBezTo>
                <a:cubicBezTo>
                  <a:pt x="464905" y="1967051"/>
                  <a:pt x="432923" y="1952823"/>
                  <a:pt x="421293" y="1892353"/>
                </a:cubicBezTo>
                <a:cubicBezTo>
                  <a:pt x="799262" y="1984836"/>
                  <a:pt x="1142342" y="2223159"/>
                  <a:pt x="1531941" y="2208931"/>
                </a:cubicBezTo>
                <a:cubicBezTo>
                  <a:pt x="1427272" y="2134233"/>
                  <a:pt x="1302252" y="2130676"/>
                  <a:pt x="1188861" y="2077320"/>
                </a:cubicBezTo>
                <a:cubicBezTo>
                  <a:pt x="1270270" y="2038192"/>
                  <a:pt x="1345864" y="2080877"/>
                  <a:pt x="1421458" y="2102219"/>
                </a:cubicBezTo>
                <a:cubicBezTo>
                  <a:pt x="1485422" y="2120004"/>
                  <a:pt x="1543571" y="2123562"/>
                  <a:pt x="1549386" y="2013292"/>
                </a:cubicBezTo>
                <a:cubicBezTo>
                  <a:pt x="1549386" y="2002622"/>
                  <a:pt x="1549386" y="1995507"/>
                  <a:pt x="1549386" y="1984836"/>
                </a:cubicBezTo>
                <a:cubicBezTo>
                  <a:pt x="1526126" y="1938595"/>
                  <a:pt x="1494144" y="1917252"/>
                  <a:pt x="1453440" y="1903025"/>
                </a:cubicBezTo>
                <a:cubicBezTo>
                  <a:pt x="1430180" y="1895910"/>
                  <a:pt x="1398198" y="1881683"/>
                  <a:pt x="1398198" y="1849668"/>
                </a:cubicBezTo>
                <a:cubicBezTo>
                  <a:pt x="1401105" y="1728729"/>
                  <a:pt x="1322604" y="1693158"/>
                  <a:pt x="1247011" y="1657587"/>
                </a:cubicBezTo>
                <a:cubicBezTo>
                  <a:pt x="1287715" y="1597117"/>
                  <a:pt x="1322604" y="1639802"/>
                  <a:pt x="1354586" y="1636245"/>
                </a:cubicBezTo>
                <a:cubicBezTo>
                  <a:pt x="1374939" y="1632688"/>
                  <a:pt x="1395290" y="1629132"/>
                  <a:pt x="1395290" y="1597117"/>
                </a:cubicBezTo>
                <a:cubicBezTo>
                  <a:pt x="1395290" y="1572219"/>
                  <a:pt x="1386568" y="1540204"/>
                  <a:pt x="1366216" y="1540204"/>
                </a:cubicBezTo>
                <a:cubicBezTo>
                  <a:pt x="1238288" y="1536647"/>
                  <a:pt x="1165601" y="1365909"/>
                  <a:pt x="1031858" y="1365909"/>
                </a:cubicBezTo>
                <a:cubicBezTo>
                  <a:pt x="950450" y="1365909"/>
                  <a:pt x="1072563" y="1269868"/>
                  <a:pt x="1005692" y="1230741"/>
                </a:cubicBezTo>
                <a:cubicBezTo>
                  <a:pt x="991154" y="1220069"/>
                  <a:pt x="1046396" y="1205842"/>
                  <a:pt x="1069655" y="1209399"/>
                </a:cubicBezTo>
                <a:cubicBezTo>
                  <a:pt x="1092915" y="1212955"/>
                  <a:pt x="1113268" y="1237855"/>
                  <a:pt x="1142342" y="1220069"/>
                </a:cubicBezTo>
                <a:cubicBezTo>
                  <a:pt x="1156879" y="1156043"/>
                  <a:pt x="1119082" y="1131144"/>
                  <a:pt x="1084193" y="1113358"/>
                </a:cubicBezTo>
                <a:cubicBezTo>
                  <a:pt x="1008599" y="1070674"/>
                  <a:pt x="933005" y="1020875"/>
                  <a:pt x="848689" y="1006647"/>
                </a:cubicBezTo>
                <a:cubicBezTo>
                  <a:pt x="819615" y="1003089"/>
                  <a:pt x="802169" y="985305"/>
                  <a:pt x="805077" y="949734"/>
                </a:cubicBezTo>
                <a:cubicBezTo>
                  <a:pt x="810892" y="903491"/>
                  <a:pt x="839967" y="917720"/>
                  <a:pt x="863226" y="921277"/>
                </a:cubicBezTo>
                <a:cubicBezTo>
                  <a:pt x="877764" y="924835"/>
                  <a:pt x="892301" y="935506"/>
                  <a:pt x="906838" y="910606"/>
                </a:cubicBezTo>
                <a:cubicBezTo>
                  <a:pt x="566666" y="658055"/>
                  <a:pt x="386404" y="672284"/>
                  <a:pt x="5527" y="465975"/>
                </a:cubicBezTo>
                <a:cubicBezTo>
                  <a:pt x="89843" y="426847"/>
                  <a:pt x="150900" y="455303"/>
                  <a:pt x="209049" y="462417"/>
                </a:cubicBezTo>
                <a:cubicBezTo>
                  <a:pt x="354422" y="480203"/>
                  <a:pt x="264290" y="512216"/>
                  <a:pt x="409664" y="533558"/>
                </a:cubicBezTo>
                <a:cubicBezTo>
                  <a:pt x="479443" y="544229"/>
                  <a:pt x="543407" y="579800"/>
                  <a:pt x="621908" y="522887"/>
                </a:cubicBezTo>
                <a:cubicBezTo>
                  <a:pt x="674242" y="483759"/>
                  <a:pt x="758558" y="526444"/>
                  <a:pt x="822522" y="558458"/>
                </a:cubicBezTo>
                <a:cubicBezTo>
                  <a:pt x="874856" y="586915"/>
                  <a:pt x="927190" y="594028"/>
                  <a:pt x="996969" y="558458"/>
                </a:cubicBezTo>
                <a:cubicBezTo>
                  <a:pt x="933005" y="537116"/>
                  <a:pt x="883579" y="519330"/>
                  <a:pt x="834151" y="505101"/>
                </a:cubicBezTo>
                <a:cubicBezTo>
                  <a:pt x="793447" y="494431"/>
                  <a:pt x="770187" y="469532"/>
                  <a:pt x="773095" y="416176"/>
                </a:cubicBezTo>
                <a:cubicBezTo>
                  <a:pt x="773095" y="387720"/>
                  <a:pt x="764373" y="348592"/>
                  <a:pt x="793447" y="334364"/>
                </a:cubicBezTo>
                <a:cubicBezTo>
                  <a:pt x="816707" y="320135"/>
                  <a:pt x="848689" y="334364"/>
                  <a:pt x="860319" y="359262"/>
                </a:cubicBezTo>
                <a:cubicBezTo>
                  <a:pt x="874856" y="405504"/>
                  <a:pt x="889393" y="448189"/>
                  <a:pt x="938820" y="451747"/>
                </a:cubicBezTo>
                <a:cubicBezTo>
                  <a:pt x="1005692" y="458860"/>
                  <a:pt x="967894" y="430405"/>
                  <a:pt x="956265" y="394834"/>
                </a:cubicBezTo>
                <a:cubicBezTo>
                  <a:pt x="944635" y="355706"/>
                  <a:pt x="979525" y="345034"/>
                  <a:pt x="1002784" y="352148"/>
                </a:cubicBezTo>
                <a:cubicBezTo>
                  <a:pt x="1090008" y="384162"/>
                  <a:pt x="1180139" y="327250"/>
                  <a:pt x="1270270" y="373491"/>
                </a:cubicBezTo>
                <a:cubicBezTo>
                  <a:pt x="1247011" y="259665"/>
                  <a:pt x="1197583" y="209867"/>
                  <a:pt x="1092915" y="192082"/>
                </a:cubicBezTo>
                <a:cubicBezTo>
                  <a:pt x="1055118" y="188525"/>
                  <a:pt x="1014414" y="195638"/>
                  <a:pt x="979525" y="163625"/>
                </a:cubicBezTo>
                <a:cubicBezTo>
                  <a:pt x="959172" y="145839"/>
                  <a:pt x="938820" y="124497"/>
                  <a:pt x="953358" y="88927"/>
                </a:cubicBezTo>
                <a:cubicBezTo>
                  <a:pt x="962080" y="64027"/>
                  <a:pt x="985339" y="64027"/>
                  <a:pt x="1005692" y="71141"/>
                </a:cubicBezTo>
                <a:cubicBezTo>
                  <a:pt x="1090008" y="110269"/>
                  <a:pt x="1180139" y="120941"/>
                  <a:pt x="1267362" y="135168"/>
                </a:cubicBezTo>
                <a:cubicBezTo>
                  <a:pt x="1281900" y="138725"/>
                  <a:pt x="1296437" y="145839"/>
                  <a:pt x="1310975" y="110269"/>
                </a:cubicBezTo>
                <a:cubicBezTo>
                  <a:pt x="1209214" y="78255"/>
                  <a:pt x="1110360" y="35571"/>
                  <a:pt x="1008599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7649" name="Text Box 1">
            <a:extLst>
              <a:ext uri="{FF2B5EF4-FFF2-40B4-BE49-F238E27FC236}">
                <a16:creationId xmlns:a16="http://schemas.microsoft.com/office/drawing/2014/main" id="{7671D1DF-F3A2-4F36-999F-67B9584C8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49" y="432079"/>
            <a:ext cx="3714751" cy="53601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US" altLang="de-DE" sz="4400" kern="120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0" marR="0" lvl="0" indent="0" algn="ctr" defTabSz="914400" eaLnBrk="1" fontAlgn="base" hangingPunct="1">
              <a:lnSpc>
                <a:spcPct val="90000"/>
              </a:lnSpc>
              <a:spcAft>
                <a:spcPts val="600"/>
              </a:spcAft>
              <a:buClrTx/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altLang="de-DE" sz="4400" kern="12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Defekte</a:t>
            </a:r>
            <a:r>
              <a:rPr lang="en-US" altLang="de-DE" sz="44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(</a:t>
            </a:r>
            <a:r>
              <a:rPr lang="en-US" altLang="de-DE" sz="4400" kern="12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negativ</a:t>
            </a:r>
            <a:r>
              <a:rPr lang="en-US" altLang="de-DE" sz="44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, </a:t>
            </a:r>
            <a:r>
              <a:rPr lang="en-US" altLang="de-DE" sz="4400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Auswahl</a:t>
            </a:r>
            <a:r>
              <a:rPr lang="en-US" altLang="de-DE" sz="44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)</a:t>
            </a:r>
            <a:r>
              <a:rPr lang="en-US" altLang="de-DE" sz="4400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</a:t>
            </a:r>
            <a:endParaRPr kumimoji="0" lang="en-US" altLang="de-DE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4F193BC6-F3E2-411E-AE02-7D3D272E1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9341" y="432079"/>
            <a:ext cx="4742822" cy="61194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marL="342900" indent="-33655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1400" b="1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285750" indent="-228600" defTabSz="914400" eaLnBrk="1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cs typeface="+mn-cs"/>
              </a:rPr>
              <a:t>Ranzig</a:t>
            </a:r>
            <a:endParaRPr lang="en-US" b="0" dirty="0">
              <a:solidFill>
                <a:schemeClr val="tx1"/>
              </a:solidFill>
              <a:highlight>
                <a:srgbClr val="FFFF00"/>
              </a:highlight>
              <a:latin typeface="+mn-lt"/>
              <a:cs typeface="+mn-cs"/>
            </a:endParaRPr>
          </a:p>
          <a:p>
            <a:pPr marL="0" indent="0" defTabSz="91440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Zu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viel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Kontakt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mit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Sauerstoff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beim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Malaxieren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und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bei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Lagerung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des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Öls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(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Alterungsprozess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durch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Oxidation)</a:t>
            </a: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Stichig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Überreife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/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beschädigte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Oliven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und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schlechte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Lagerung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(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Haufen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)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fördern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Fermentation (anaerobe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Gärung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) </a:t>
            </a:r>
            <a:endParaRPr lang="en-US" b="0" i="0" u="none" strike="noStrike" dirty="0"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indent="-228600" defTabSz="914400" eaLnBrk="1" hangingPunct="1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cs typeface="+mn-cs"/>
              </a:rPr>
              <a:t>Schlammig</a:t>
            </a:r>
            <a:endParaRPr lang="en-US" b="0" dirty="0">
              <a:solidFill>
                <a:schemeClr val="tx1"/>
              </a:solidFill>
              <a:highlight>
                <a:srgbClr val="FFFF00"/>
              </a:highlight>
              <a:latin typeface="+mn-lt"/>
              <a:cs typeface="+mn-cs"/>
            </a:endParaRPr>
          </a:p>
          <a:p>
            <a:pPr marL="0" indent="0" defTabSz="91440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Kontakt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mit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gegorenen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Schlammresten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(Trub) in Tanks</a:t>
            </a:r>
          </a:p>
          <a:p>
            <a:pPr marL="285750" indent="-228600" defTabSz="91440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cs typeface="+mn-cs"/>
              </a:rPr>
              <a:t>Modrig-feucht</a:t>
            </a:r>
            <a:endParaRPr lang="en-US" b="0" dirty="0">
              <a:solidFill>
                <a:schemeClr val="tx1"/>
              </a:solidFill>
              <a:highlight>
                <a:srgbClr val="FFFF00"/>
              </a:highlight>
              <a:latin typeface="+mn-lt"/>
              <a:cs typeface="+mn-cs"/>
            </a:endParaRPr>
          </a:p>
          <a:p>
            <a:pPr marL="57150" indent="0" defTabSz="91440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Zu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langes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Liegen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der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Früchte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in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feuchter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Umgebung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 -&gt;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Pilz</a:t>
            </a:r>
            <a:r>
              <a:rPr lang="en-US" b="0" dirty="0">
                <a:solidFill>
                  <a:schemeClr val="tx1"/>
                </a:solidFill>
                <a:latin typeface="+mn-lt"/>
                <a:cs typeface="+mn-cs"/>
              </a:rPr>
              <a:t>- und </a:t>
            </a:r>
            <a:r>
              <a:rPr lang="en-US" b="0" dirty="0" err="1">
                <a:solidFill>
                  <a:schemeClr val="tx1"/>
                </a:solidFill>
                <a:latin typeface="+mn-lt"/>
                <a:cs typeface="+mn-cs"/>
              </a:rPr>
              <a:t>Hefebefall</a:t>
            </a:r>
            <a:endParaRPr lang="en-US" b="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Erdig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Durch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ungewaschene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und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mit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Erde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behaftete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Oliven</a:t>
            </a:r>
            <a:endParaRPr lang="en-US" b="0" i="0" u="none" strike="noStrike" dirty="0"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Wein-/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essigartig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(Aerobe)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Gärung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der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Olivenfrucht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oder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der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Olivenpaste</a:t>
            </a:r>
            <a:endParaRPr lang="en-US" b="0" i="0" u="none" strike="noStrike" dirty="0"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Nasses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Holz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/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frostgeschädigte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 Olive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Oliven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, die am Baum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zu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viel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Frost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abbekommen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haben</a:t>
            </a:r>
            <a:endParaRPr lang="en-US" b="0" i="0" u="none" strike="noStrike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Metallisch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Zu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langer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Kontakt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mit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Metallflächen</a:t>
            </a:r>
            <a:endParaRPr lang="en-US" b="0" i="0" u="none" strike="noStrike" dirty="0"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Brandig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/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erhitzt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Unsachgemäße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Wärmebehandlung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beim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Rühren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der Paste</a:t>
            </a:r>
            <a:endParaRPr lang="en-US" b="0" i="0" u="none" strike="noStrike" dirty="0"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wurmstichig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Befall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mit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Larven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der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Olivenfliege</a:t>
            </a:r>
            <a:endParaRPr lang="en-US" b="0" i="0" u="none" strike="noStrike" dirty="0">
              <a:solidFill>
                <a:schemeClr val="tx1"/>
              </a:solidFill>
              <a:effectLst/>
              <a:latin typeface="+mn-lt"/>
              <a:cs typeface="+mn-cs"/>
            </a:endParaRPr>
          </a:p>
          <a:p>
            <a:pPr marL="285750" marR="0" indent="-22860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cs typeface="+mn-cs"/>
              </a:rPr>
              <a:t>Schmierölartig</a:t>
            </a:r>
            <a:endParaRPr lang="en-US" b="0" i="0" u="none" strike="noStrike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cs typeface="+mn-cs"/>
            </a:endParaRPr>
          </a:p>
          <a:p>
            <a:pPr marL="0" marR="0" indent="0" defTabSz="91440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tabLst>
                <a:tab pos="0" algn="l"/>
                <a:tab pos="447675" algn="l"/>
                <a:tab pos="897001" algn="l"/>
                <a:tab pos="1346200" algn="l"/>
                <a:tab pos="1795526" algn="l"/>
                <a:tab pos="2244725" algn="l"/>
                <a:tab pos="2694051" algn="l"/>
                <a:tab pos="3143250" algn="l"/>
                <a:tab pos="3592576" algn="l"/>
                <a:tab pos="4041775" algn="l"/>
                <a:tab pos="4491101" algn="l"/>
                <a:tab pos="4940300" algn="l"/>
                <a:tab pos="5389626" algn="l"/>
                <a:tab pos="5838825" algn="l"/>
                <a:tab pos="6288151" algn="l"/>
                <a:tab pos="6737350" algn="l"/>
                <a:tab pos="7186676" algn="l"/>
                <a:tab pos="7635875" algn="l"/>
                <a:tab pos="8085201" algn="l"/>
                <a:tab pos="8534400" algn="l"/>
                <a:tab pos="8983726" algn="l"/>
              </a:tabLst>
            </a:pP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Erinnert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an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Dieseltreibstoff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, Fett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oder</a:t>
            </a:r>
            <a:r>
              <a:rPr lang="en-US" b="0" i="0" u="none" strike="noStrike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 </a:t>
            </a:r>
            <a:r>
              <a:rPr lang="en-US" b="0" i="0" u="none" strike="noStrike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+mn-cs"/>
              </a:rPr>
              <a:t>Mineralöl</a:t>
            </a:r>
            <a:endParaRPr lang="en-US" b="0" i="0" u="none" strike="noStrike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+mn-cs"/>
            </a:endParaRPr>
          </a:p>
        </p:txBody>
      </p:sp>
      <p:pic>
        <p:nvPicPr>
          <p:cNvPr id="3" name="Grafik 2" descr="Ein Bild, das Frucht, draußen, Grün, Essen enthält.&#10;&#10;Automatisch generierte Beschreibung">
            <a:extLst>
              <a:ext uri="{FF2B5EF4-FFF2-40B4-BE49-F238E27FC236}">
                <a16:creationId xmlns:a16="http://schemas.microsoft.com/office/drawing/2014/main" id="{9B82F6BB-C26A-5643-AC28-B1A640151C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37" y="3553548"/>
            <a:ext cx="3268717" cy="2238703"/>
          </a:xfrm>
          <a:prstGeom prst="rect">
            <a:avLst/>
          </a:prstGeom>
          <a:effectLst>
            <a:softEdge rad="0"/>
          </a:effectLst>
          <a:scene3d>
            <a:camera prst="orthographicFront"/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279751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3" name="Rectangle 212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Google Shape;200;p39"/>
          <p:cNvSpPr txBox="1"/>
          <p:nvPr/>
        </p:nvSpPr>
        <p:spPr>
          <a:xfrm>
            <a:off x="4885341" y="365126"/>
            <a:ext cx="3630007" cy="127501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marR="0" lvl="0" indent="0" defTabSz="914400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200" b="1" i="0" u="none" strike="noStrike" cap="none" dirty="0" err="1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  <a:sym typeface="Helvetica Neue"/>
              </a:rPr>
              <a:t>Fazit</a:t>
            </a:r>
            <a:r>
              <a:rPr lang="en-US" sz="3200" b="1" i="0" u="none" strike="noStrike" cap="none" dirty="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  <a:sym typeface="Helvetica Neue"/>
              </a:rPr>
              <a:t> </a:t>
            </a:r>
            <a:r>
              <a:rPr lang="en-US" sz="3200" b="1" i="0" u="none" strike="noStrike" cap="none" dirty="0" err="1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  <a:sym typeface="Helvetica Neue"/>
              </a:rPr>
              <a:t>Paneltest</a:t>
            </a:r>
            <a:endParaRPr lang="en-US" sz="3200" dirty="0">
              <a:solidFill>
                <a:schemeClr val="tx1"/>
              </a:solidFill>
              <a:latin typeface="Helvetica" pitchFamily="2" charset="0"/>
              <a:ea typeface="+mj-ea"/>
              <a:cs typeface="+mj-cs"/>
            </a:endParaRPr>
          </a:p>
        </p:txBody>
      </p:sp>
      <p:pic>
        <p:nvPicPr>
          <p:cNvPr id="203" name="Google Shape;203;p39" descr="Glas für die Verkostung von Olivenöl"/>
          <p:cNvPicPr preferRelativeResize="0"/>
          <p:nvPr/>
        </p:nvPicPr>
        <p:blipFill rotWithShape="1">
          <a:blip r:embed="rId3"/>
          <a:srcRect l="16608" r="16501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noFill/>
        </p:spPr>
      </p:pic>
      <p:sp>
        <p:nvSpPr>
          <p:cNvPr id="202" name="Google Shape;202;p39"/>
          <p:cNvSpPr txBox="1"/>
          <p:nvPr/>
        </p:nvSpPr>
        <p:spPr>
          <a:xfrm>
            <a:off x="3969099" y="1657978"/>
            <a:ext cx="5172615" cy="451898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457200" marR="0" lvl="0" indent="-228600" defTabSz="91440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Sensibel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(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v.a.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im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Vergleich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zu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chemischen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(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Einzel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-)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Parametern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),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kaum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Korrelation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mit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chemischen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Kenngrößen</a:t>
            </a:r>
            <a:endParaRPr lang="en-US" sz="160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457200" marR="0" lvl="0" indent="-228600" defTabSz="914400" eaLnBrk="1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Kann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Intensität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der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Fruchtigkeit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bestimmen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,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chemische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Analytik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nicht</a:t>
            </a:r>
            <a:endParaRPr lang="en-US" sz="160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L="457200" marR="0" lvl="0" indent="-228600" defTabSz="914400" eaLnBrk="1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Hinweise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(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nicht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Ergebnisbestandteil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)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zu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Ernte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-,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Produktions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- und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Lagerbedingungen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 (</a:t>
            </a:r>
            <a:r>
              <a:rPr lang="en-US" sz="1600" b="1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Fehler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attribute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) der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Oliven</a:t>
            </a: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/des </a:t>
            </a:r>
            <a:r>
              <a:rPr lang="en-US" sz="1600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Öls</a:t>
            </a:r>
            <a:endParaRPr lang="en-US" sz="1600" b="0" i="0" u="none" strike="noStrike" cap="none" dirty="0">
              <a:solidFill>
                <a:schemeClr val="tx1"/>
              </a:solidFill>
              <a:latin typeface="Helvetica" pitchFamily="2" charset="0"/>
              <a:cs typeface="+mn-cs"/>
              <a:sym typeface="Helvetica Neue"/>
            </a:endParaRPr>
          </a:p>
          <a:p>
            <a:pPr marL="228600" marR="0" lvl="0" defTabSz="914400" eaLnBrk="1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endParaRPr lang="en-US" sz="1600" b="0" dirty="0">
              <a:solidFill>
                <a:schemeClr val="tx1"/>
              </a:solidFill>
              <a:latin typeface="Helvetica" pitchFamily="2" charset="0"/>
              <a:cs typeface="+mn-cs"/>
              <a:sym typeface="Helvetica Neue"/>
            </a:endParaRPr>
          </a:p>
          <a:p>
            <a:pPr marL="285750" marR="0" lvl="0" indent="-28575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Sensorik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ist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ein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elementarer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und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sehr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aussagekräftiger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Parameter für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eine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Qualitätsbeurteilung</a:t>
            </a:r>
            <a:r>
              <a:rPr lang="en-US" altLang="de-DE" sz="1600" b="0" dirty="0">
                <a:solidFill>
                  <a:schemeClr val="tx1"/>
                </a:solidFill>
                <a:latin typeface="Helvetica" pitchFamily="2" charset="0"/>
                <a:cs typeface="+mn-cs"/>
              </a:rPr>
              <a:t> von </a:t>
            </a:r>
            <a:r>
              <a:rPr lang="en-US" altLang="de-DE" sz="1600" b="0" dirty="0" err="1">
                <a:solidFill>
                  <a:schemeClr val="tx1"/>
                </a:solidFill>
                <a:latin typeface="Helvetica" pitchFamily="2" charset="0"/>
                <a:cs typeface="+mn-cs"/>
              </a:rPr>
              <a:t>Olivenöl</a:t>
            </a:r>
            <a:endParaRPr lang="en-US" altLang="de-DE" sz="1600" b="0" dirty="0">
              <a:solidFill>
                <a:schemeClr val="tx1"/>
              </a:solidFill>
              <a:latin typeface="Helvetica" pitchFamily="2" charset="0"/>
              <a:cs typeface="+mn-cs"/>
            </a:endParaRPr>
          </a:p>
          <a:p>
            <a:pPr marR="0" lvl="0" defTabSz="914400" eaLnBrk="1" fontAlgn="base" hangingPunct="1">
              <a:lnSpc>
                <a:spcPct val="90000"/>
              </a:lnSpc>
              <a:spcBef>
                <a:spcPts val="700"/>
              </a:spcBef>
              <a:spcAft>
                <a:spcPct val="0"/>
              </a:spcAft>
              <a:buClrTx/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en-US" sz="1600" b="0" i="0" u="none" strike="noStrike" cap="none" dirty="0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					</a:t>
            </a:r>
            <a:r>
              <a:rPr lang="en-US" b="0" i="0" u="none" strike="noStrike" cap="none" dirty="0" err="1">
                <a:solidFill>
                  <a:schemeClr val="tx1"/>
                </a:solidFill>
                <a:latin typeface="Helvetica" pitchFamily="2" charset="0"/>
                <a:cs typeface="+mn-cs"/>
                <a:sym typeface="Helvetica Neue"/>
              </a:rPr>
              <a:t>doch</a:t>
            </a:r>
            <a:endParaRPr lang="en-US" b="0" i="0" u="none" strike="noStrike" cap="none" dirty="0">
              <a:solidFill>
                <a:schemeClr val="tx1"/>
              </a:solidFill>
              <a:latin typeface="Helvetica" pitchFamily="2" charset="0"/>
              <a:cs typeface="+mn-cs"/>
              <a:sym typeface="Helvetica Neue"/>
            </a:endParaRPr>
          </a:p>
          <a:p>
            <a:pPr marR="0" lvl="0" defTabSz="914400" eaLnBrk="1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</a:pPr>
            <a:r>
              <a:rPr lang="en-US" sz="2000" b="0" i="0" u="none" strike="noStrike" cap="none" dirty="0" err="1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Genügt</a:t>
            </a:r>
            <a:r>
              <a:rPr lang="en-US" sz="2000" b="0" i="0" u="none" strike="noStrike" cap="none" dirty="0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 </a:t>
            </a:r>
            <a:r>
              <a:rPr lang="en-US" sz="2000" b="0" i="0" u="none" strike="noStrike" cap="none" dirty="0" err="1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diese</a:t>
            </a:r>
            <a:r>
              <a:rPr lang="en-US" sz="2000" b="0" i="0" u="none" strike="noStrike" cap="none" dirty="0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 (</a:t>
            </a:r>
            <a:r>
              <a:rPr lang="en-US" sz="2000" b="0" i="0" u="none" strike="noStrike" cap="none" dirty="0" err="1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sensorische</a:t>
            </a:r>
            <a:r>
              <a:rPr lang="en-US" sz="2000" b="0" i="0" u="none" strike="noStrike" cap="none" dirty="0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) </a:t>
            </a:r>
            <a:r>
              <a:rPr lang="en-US" sz="2000" b="0" i="0" u="none" strike="noStrike" cap="none" dirty="0" err="1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Klassifizierung</a:t>
            </a:r>
            <a:r>
              <a:rPr lang="en-US" sz="2000" b="0" i="0" u="none" strike="noStrike" cap="none" dirty="0">
                <a:solidFill>
                  <a:schemeClr val="tx1"/>
                </a:solidFill>
                <a:highlight>
                  <a:srgbClr val="FFFF00"/>
                </a:highlight>
                <a:latin typeface="Helvetica" pitchFamily="2" charset="0"/>
                <a:cs typeface="+mn-cs"/>
                <a:sym typeface="Helvetica Neue"/>
              </a:rPr>
              <a:t>?</a:t>
            </a:r>
            <a:endParaRPr lang="en-US" sz="2000" b="0" i="0" u="none" strike="noStrike" cap="none" dirty="0">
              <a:solidFill>
                <a:schemeClr val="tx1"/>
              </a:solidFill>
              <a:highlight>
                <a:srgbClr val="FFFF00"/>
              </a:highlight>
              <a:latin typeface="Helvetica" pitchFamily="2" charset="0"/>
              <a:cs typeface="+mn-cs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7BDAD38-F361-EA9C-3E44-82D651B92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317" y="5712847"/>
            <a:ext cx="1430624" cy="977885"/>
          </a:xfrm>
          <a:prstGeom prst="rect">
            <a:avLst/>
          </a:prstGeom>
          <a:blipFill dpi="0" rotWithShape="1">
            <a:blip r:embed="rId5">
              <a:alphaModFix amt="72362"/>
            </a:blip>
            <a:srcRect/>
            <a:stretch>
              <a:fillRect/>
            </a:stretch>
          </a:blipFill>
        </p:spPr>
      </p:pic>
      <p:sp>
        <p:nvSpPr>
          <p:cNvPr id="201" name="Google Shape;201;p39"/>
          <p:cNvSpPr txBox="1"/>
          <p:nvPr/>
        </p:nvSpPr>
        <p:spPr>
          <a:xfrm>
            <a:off x="400028" y="1640143"/>
            <a:ext cx="3006363" cy="392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99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0"/>
          <p:cNvSpPr txBox="1"/>
          <p:nvPr/>
        </p:nvSpPr>
        <p:spPr>
          <a:xfrm>
            <a:off x="759024" y="548680"/>
            <a:ext cx="7772400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Defizite des Paneltests</a:t>
            </a:r>
            <a:endParaRPr dirty="0"/>
          </a:p>
        </p:txBody>
      </p:sp>
      <p:sp>
        <p:nvSpPr>
          <p:cNvPr id="210" name="Google Shape;210;p40"/>
          <p:cNvSpPr txBox="1"/>
          <p:nvPr/>
        </p:nvSpPr>
        <p:spPr>
          <a:xfrm>
            <a:off x="616024" y="1844824"/>
            <a:ext cx="7911952" cy="379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99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1" name="Google Shape;211;p40"/>
          <p:cNvSpPr txBox="1"/>
          <p:nvPr/>
        </p:nvSpPr>
        <p:spPr>
          <a:xfrm>
            <a:off x="465584" y="1535501"/>
            <a:ext cx="8212832" cy="46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Offiziell entsprechen ca. 50 % des gewonnenen Olivenöls </a:t>
            </a:r>
            <a:b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der höchsten Güteklasse </a:t>
            </a:r>
            <a:r>
              <a:rPr lang="de-DE" sz="2000" b="0" i="1" u="none" strike="noStrike" cap="none" dirty="0">
                <a:solidFill>
                  <a:schemeClr val="dk1"/>
                </a:solidFill>
                <a:highlight>
                  <a:srgbClr val="00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nativ extra</a:t>
            </a:r>
            <a:endParaRPr dirty="0">
              <a:highlight>
                <a:srgbClr val="00FF00"/>
              </a:highlight>
            </a:endParaRPr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Innerhalb dieser Güteklasse jedoch große Qualitätsunterschiede hinsichtlich Geschmack und Geruch</a:t>
            </a:r>
            <a:endParaRPr dirty="0"/>
          </a:p>
          <a:p>
            <a:pPr marL="342900" marR="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Besonders problematisch: grenzwertige Öle („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Borderline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“)</a:t>
            </a:r>
            <a:endParaRPr dirty="0"/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rtl="0">
              <a:spcBef>
                <a:spcPts val="800"/>
              </a:spcBef>
              <a:spcAft>
                <a:spcPts val="0"/>
              </a:spcAft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Um dieses Defizit in der Beurteilung zu beheben, hat das Deutsche Olivenöl Panel (DOP) – zusammen mit der Züricher Hochschule und dem Schweizer Olivenöl Panel (SOP) - eine 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Methode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entwickelt, die </a:t>
            </a:r>
            <a:b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angelehnt ist an die Bewertungen vieler internationaler Olivenöl-Wettbewerbe wie Ercole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Olivario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Mario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Solinas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Award,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PremioBiol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Leone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d’Oro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Olive Oil Award Zürich. Diese Methode ist geeignet, </a:t>
            </a:r>
            <a:b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alle EVOO </a:t>
            </a:r>
            <a:r>
              <a:rPr lang="de-DE" sz="2000" b="0" i="0" u="sng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zusätzlich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zu bewerten.  </a:t>
            </a:r>
            <a:endParaRPr sz="16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br>
              <a:rPr lang="de-DE" sz="16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6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1"/>
          <p:cNvSpPr txBox="1"/>
          <p:nvPr/>
        </p:nvSpPr>
        <p:spPr>
          <a:xfrm>
            <a:off x="759024" y="1240624"/>
            <a:ext cx="7772400" cy="3910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Diese akkreditierte* Methode nennt sich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b="1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‚</a:t>
            </a:r>
            <a:r>
              <a:rPr lang="de-DE" sz="32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Quantifizierte Harmonie-Bestimmung`</a:t>
            </a:r>
            <a:br>
              <a:rPr lang="de-DE" sz="32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32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(</a:t>
            </a:r>
            <a:r>
              <a:rPr lang="de-DE" sz="3200" b="0" i="0" u="none" strike="noStrike" cap="none" err="1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Quantified</a:t>
            </a:r>
            <a:r>
              <a:rPr lang="de-DE" sz="32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de-DE" sz="3200" b="0" i="0" u="none" strike="noStrike" cap="none" err="1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Harmony</a:t>
            </a:r>
            <a:r>
              <a:rPr lang="de-DE" sz="32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Value (QHV))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br>
              <a:rPr lang="de-DE" sz="3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3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 und wird direkt im </a:t>
            </a:r>
            <a:r>
              <a:rPr lang="de-DE" sz="3200" b="0" i="0" u="none" strike="noStrike" cap="none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Anschluss</a:t>
            </a:r>
            <a:r>
              <a:rPr lang="de-DE" sz="3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an den offiziellen Paneltest von den Prüfern  durchgeführt</a:t>
            </a:r>
            <a:endParaRPr/>
          </a:p>
        </p:txBody>
      </p:sp>
      <p:sp>
        <p:nvSpPr>
          <p:cNvPr id="218" name="Google Shape;218;p41"/>
          <p:cNvSpPr txBox="1"/>
          <p:nvPr/>
        </p:nvSpPr>
        <p:spPr>
          <a:xfrm>
            <a:off x="539552" y="5301208"/>
            <a:ext cx="806489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0" i="0" u="none" strike="noStrike" cap="none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*  akkreditierte Methode DOP-2007-1-A47 </a:t>
            </a:r>
            <a:r>
              <a:rPr lang="de-DE" sz="1800" b="0" i="0" u="sng" strike="noStrike" cap="none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für Olivenöle </a:t>
            </a:r>
            <a:r>
              <a:rPr lang="de-DE" sz="1800" b="0" i="1" u="sng" strike="noStrike" cap="none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nativ extra</a:t>
            </a:r>
            <a:r>
              <a:rPr lang="de-DE" sz="1800" b="0" i="0" u="none" strike="noStrike" cap="none" dirty="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, die laut Befund des Deutschen Olivenöl Panels die Mindestanforderungen dieser Güteklasse erfüllen.</a:t>
            </a:r>
            <a:endParaRPr sz="1600" b="0" dirty="0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CC01F71-EFFB-D08A-D392-F7ECA4B8B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237" y="5712847"/>
            <a:ext cx="1339702" cy="977885"/>
          </a:xfrm>
          <a:prstGeom prst="rect">
            <a:avLst/>
          </a:prstGeom>
          <a:blipFill dpi="0" rotWithShape="1">
            <a:blip r:embed="rId4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3"/>
          <p:cNvSpPr txBox="1"/>
          <p:nvPr/>
        </p:nvSpPr>
        <p:spPr>
          <a:xfrm>
            <a:off x="468351" y="404664"/>
            <a:ext cx="8430322" cy="6120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Die QHV-Methode </a:t>
            </a:r>
            <a:r>
              <a:rPr lang="de-DE" sz="32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berücksichtigt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 die Reinheit, Vielfalt und Intensität der Aromen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 das Zusammenspiel und die Art der drei </a:t>
            </a:r>
            <a:b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positiven Attribute </a:t>
            </a:r>
            <a:r>
              <a:rPr lang="de-DE" sz="2400" b="0" i="1" dirty="0">
                <a:solidFill>
                  <a:srgbClr val="0070C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fruchtig, bitter, scharf</a:t>
            </a:r>
            <a:endParaRPr dirty="0">
              <a:solidFill>
                <a:srgbClr val="0070C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 das Verhältnis von Geruch zu Geschmack</a:t>
            </a:r>
            <a:b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</a:t>
            </a: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 die Komplexität und Dauerhaftigkeit der positiven 	</a:t>
            </a:r>
            <a:r>
              <a:rPr lang="de-DE" sz="2400" dirty="0">
                <a:latin typeface="Helvetica Neue"/>
                <a:ea typeface="Helvetica Neue"/>
                <a:cs typeface="Helvetica Neue"/>
                <a:sym typeface="Helvetica Neue"/>
              </a:rPr>
              <a:t> 	 </a:t>
            </a: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Eindrücke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-&gt;  </a:t>
            </a:r>
            <a:r>
              <a:rPr lang="de-DE" sz="28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liefert also einen </a:t>
            </a:r>
            <a:r>
              <a:rPr lang="de-DE" sz="28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komplexen Gesamteindruck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3D8D920-19A6-5964-4BF9-39030D96F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317" y="5712847"/>
            <a:ext cx="1430624" cy="977885"/>
          </a:xfrm>
          <a:prstGeom prst="rect">
            <a:avLst/>
          </a:prstGeom>
          <a:blipFill dpi="0" rotWithShape="1">
            <a:blip r:embed="rId4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5"/>
          <p:cNvSpPr txBox="1"/>
          <p:nvPr/>
        </p:nvSpPr>
        <p:spPr>
          <a:xfrm>
            <a:off x="457200" y="516835"/>
            <a:ext cx="8229600" cy="5724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2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Abwertung der Harmonie</a:t>
            </a: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z.B. durch…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6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r>
              <a:rPr lang="de-DE" sz="2600" dirty="0"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flacher Geruch/Geschmack, nicht klar zu     	definierende und/oder unsaubere Aromen</a:t>
            </a:r>
            <a:b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6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6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starke, einseitige Bitterkeit; extreme Schärfe, 	langanhaltend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de-DE" sz="26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</a:t>
            </a:r>
            <a: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de-DE" sz="2600" b="0" dirty="0">
                <a:solidFill>
                  <a:srgbClr val="000000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nasaler Eindruck spiegelt sich nicht im Mund </a:t>
            </a:r>
            <a:br>
              <a:rPr lang="de-DE" sz="2600" b="0" dirty="0">
                <a:solidFill>
                  <a:srgbClr val="000000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</a:br>
            <a:r>
              <a:rPr lang="de-DE" sz="2600" b="0" dirty="0">
                <a:solidFill>
                  <a:srgbClr val="000000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    wider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6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</a:t>
            </a:r>
            <a: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kurzer Abgang, </a:t>
            </a: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keine Aromen-Nachhaltigkeit</a:t>
            </a:r>
            <a:r>
              <a:rPr lang="de-DE" sz="26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br>
              <a:rPr lang="de-DE" sz="2400" b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2400" b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B1F0132-134A-29C7-0D4D-F5A3AC189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911" y="5712847"/>
            <a:ext cx="1403498" cy="977885"/>
          </a:xfrm>
          <a:prstGeom prst="rect">
            <a:avLst/>
          </a:prstGeom>
          <a:blipFill dpi="0" rotWithShape="1">
            <a:blip r:embed="rId4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>
            <a:extLst>
              <a:ext uri="{FF2B5EF4-FFF2-40B4-BE49-F238E27FC236}">
                <a16:creationId xmlns:a16="http://schemas.microsoft.com/office/drawing/2014/main" id="{1D6C345B-52CB-4263-9E3D-8B5B990A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024" y="479502"/>
            <a:ext cx="7772400" cy="4661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 hangingPunct="1">
              <a:buSzPct val="100000"/>
            </a:pPr>
            <a:endParaRPr lang="de-DE" altLang="de-DE" sz="3200" b="0" dirty="0">
              <a:solidFill>
                <a:schemeClr val="tx1"/>
              </a:solidFill>
              <a:highlight>
                <a:srgbClr val="FFFF00"/>
              </a:highlight>
              <a:latin typeface="Helvetica" pitchFamily="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3BD412B-32BE-2F20-EF1C-C26D8DB3F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380" y="351263"/>
            <a:ext cx="4917687" cy="6155474"/>
          </a:xfrm>
          <a:prstGeom prst="rect">
            <a:avLst/>
          </a:prstGeom>
          <a:solidFill>
            <a:srgbClr val="FFFF00"/>
          </a:solidFill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Freihand 7">
                <a:extLst>
                  <a:ext uri="{FF2B5EF4-FFF2-40B4-BE49-F238E27FC236}">
                    <a16:creationId xmlns:a16="http://schemas.microsoft.com/office/drawing/2014/main" id="{2CB22990-ECEC-FA45-F9A1-1F94F15FD4A5}"/>
                  </a:ext>
                </a:extLst>
              </p14:cNvPr>
              <p14:cNvContentPartPr/>
              <p14:nvPr/>
            </p14:nvContentPartPr>
            <p14:xfrm>
              <a:off x="2361187" y="5495461"/>
              <a:ext cx="429840" cy="9000"/>
            </p14:xfrm>
          </p:contentPart>
        </mc:Choice>
        <mc:Fallback xmlns="">
          <p:pic>
            <p:nvPicPr>
              <p:cNvPr id="8" name="Freihand 7">
                <a:extLst>
                  <a:ext uri="{FF2B5EF4-FFF2-40B4-BE49-F238E27FC236}">
                    <a16:creationId xmlns:a16="http://schemas.microsoft.com/office/drawing/2014/main" id="{2CB22990-ECEC-FA45-F9A1-1F94F15FD4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7187" y="5387821"/>
                <a:ext cx="53748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Freihand 8">
                <a:extLst>
                  <a:ext uri="{FF2B5EF4-FFF2-40B4-BE49-F238E27FC236}">
                    <a16:creationId xmlns:a16="http://schemas.microsoft.com/office/drawing/2014/main" id="{0F042BD5-D20F-6A4C-2BE9-CC5E3CF64C2A}"/>
                  </a:ext>
                </a:extLst>
              </p14:cNvPr>
              <p14:cNvContentPartPr/>
              <p14:nvPr/>
            </p14:nvContentPartPr>
            <p14:xfrm>
              <a:off x="2371267" y="5629741"/>
              <a:ext cx="440640" cy="6840"/>
            </p14:xfrm>
          </p:contentPart>
        </mc:Choice>
        <mc:Fallback xmlns="">
          <p:pic>
            <p:nvPicPr>
              <p:cNvPr id="9" name="Freihand 8">
                <a:extLst>
                  <a:ext uri="{FF2B5EF4-FFF2-40B4-BE49-F238E27FC236}">
                    <a16:creationId xmlns:a16="http://schemas.microsoft.com/office/drawing/2014/main" id="{0F042BD5-D20F-6A4C-2BE9-CC5E3CF64C2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17267" y="5522101"/>
                <a:ext cx="548280" cy="22248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Grafik 2">
            <a:extLst>
              <a:ext uri="{FF2B5EF4-FFF2-40B4-BE49-F238E27FC236}">
                <a16:creationId xmlns:a16="http://schemas.microsoft.com/office/drawing/2014/main" id="{0930A3C6-9620-6862-1F95-C45C231CAC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1317" y="5712847"/>
            <a:ext cx="1430624" cy="977885"/>
          </a:xfrm>
          <a:prstGeom prst="rect">
            <a:avLst/>
          </a:prstGeom>
          <a:blipFill dpi="0" rotWithShape="1">
            <a:blip r:embed="rId9">
              <a:alphaModFix amt="72362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24013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"/>
          <p:cNvSpPr txBox="1">
            <a:spLocks noGrp="1"/>
          </p:cNvSpPr>
          <p:nvPr>
            <p:ph type="title"/>
          </p:nvPr>
        </p:nvSpPr>
        <p:spPr>
          <a:xfrm>
            <a:off x="497150" y="365126"/>
            <a:ext cx="8282866" cy="1330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</a:pPr>
            <a:r>
              <a:rPr lang="de-DE" sz="3200" b="1">
                <a:latin typeface="Helvetica Neue"/>
                <a:ea typeface="Helvetica Neue"/>
                <a:cs typeface="Helvetica Neue"/>
                <a:sym typeface="Helvetica Neue"/>
              </a:rPr>
              <a:t>Qualitätseinstufung nach Harmonie (QHV) </a:t>
            </a:r>
            <a:r>
              <a:rPr lang="de-DE" sz="2800" b="1">
                <a:latin typeface="Helvetica Neue"/>
                <a:ea typeface="Helvetica Neue"/>
                <a:cs typeface="Helvetica Neue"/>
                <a:sym typeface="Helvetica Neue"/>
              </a:rPr>
              <a:t>- aktueller Stand -</a:t>
            </a:r>
            <a:endParaRPr/>
          </a:p>
        </p:txBody>
      </p:sp>
      <p:pic>
        <p:nvPicPr>
          <p:cNvPr id="249" name="Google Shape;249;p4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2207" y="1839074"/>
            <a:ext cx="7510409" cy="4492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7"/>
          <p:cNvSpPr txBox="1"/>
          <p:nvPr/>
        </p:nvSpPr>
        <p:spPr>
          <a:xfrm>
            <a:off x="468313" y="476250"/>
            <a:ext cx="8229600" cy="79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de-DE" sz="3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Harmonie in der Praxis</a:t>
            </a:r>
            <a:endParaRPr sz="20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47"/>
          <p:cNvSpPr txBox="1"/>
          <p:nvPr/>
        </p:nvSpPr>
        <p:spPr>
          <a:xfrm>
            <a:off x="360363" y="1428108"/>
            <a:ext cx="8229600" cy="507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46355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Handel: Einkaufsspezifikationen, Qualitätssicherung</a:t>
            </a:r>
            <a:endParaRPr dirty="0"/>
          </a:p>
          <a:p>
            <a:pPr marL="463550" marR="0" lvl="0" indent="-4572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Verbrauchertest-Medien </a:t>
            </a:r>
            <a:endParaRPr dirty="0"/>
          </a:p>
          <a:p>
            <a:pPr marL="463550" marR="0" lvl="0" indent="-4572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Olivenölwettbewerbe</a:t>
            </a:r>
            <a:r>
              <a:rPr lang="de-DE" sz="2600" b="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(z.B. Olive Oil Award Zürich)</a:t>
            </a:r>
            <a:endParaRPr dirty="0"/>
          </a:p>
          <a:p>
            <a:pPr marL="463550" marR="0" lvl="0" indent="-4572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alle deutschen + Schweizer Olivenölpanels, </a:t>
            </a:r>
            <a:b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600" b="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weitere Panels in Erzeugerländern folgen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B84E9CD-11C7-D5A2-2AF4-8F93CC34F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317" y="5712847"/>
            <a:ext cx="1430624" cy="977885"/>
          </a:xfrm>
          <a:prstGeom prst="rect">
            <a:avLst/>
          </a:prstGeom>
          <a:blipFill dpi="0" rotWithShape="1">
            <a:blip r:embed="rId4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1"/>
          <p:cNvSpPr txBox="1"/>
          <p:nvPr/>
        </p:nvSpPr>
        <p:spPr>
          <a:xfrm>
            <a:off x="278742" y="354458"/>
            <a:ext cx="8229600" cy="79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de-DE" sz="32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Fazit</a:t>
            </a:r>
            <a:endParaRPr lang="de-DE"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" name="Google Shape;288;p51"/>
          <p:cNvSpPr txBox="1"/>
          <p:nvPr/>
        </p:nvSpPr>
        <p:spPr>
          <a:xfrm>
            <a:off x="360363" y="1152204"/>
            <a:ext cx="8229600" cy="5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6350"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endParaRPr lang="de-DE" sz="1800" dirty="0">
              <a:latin typeface="Helvetica" pitchFamily="2" charset="0"/>
            </a:endParaRPr>
          </a:p>
          <a:p>
            <a:pPr marL="463550" marR="0" lvl="0" indent="-4572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QHV (</a:t>
            </a:r>
            <a:r>
              <a:rPr lang="de-DE" sz="180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Harmonie-Wert</a:t>
            </a: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) bewirkt eine weitere Differenzierung der ersten Güteklasse </a:t>
            </a:r>
            <a:r>
              <a:rPr lang="de-DE" sz="1800" b="1" i="1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nativ extra</a:t>
            </a:r>
          </a:p>
          <a:p>
            <a:pPr marL="6350" marR="0" lvl="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</a:pPr>
            <a:endParaRPr lang="de-DE" sz="1800" b="1" dirty="0">
              <a:latin typeface="Helvetica" pitchFamily="2" charset="0"/>
            </a:endParaRPr>
          </a:p>
          <a:p>
            <a:pPr marL="6350" marR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de-DE" sz="1800" b="0" i="1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	</a:t>
            </a:r>
            <a:r>
              <a:rPr lang="de-DE" sz="1800" b="1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-&gt;</a:t>
            </a: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 	hilfreiche Hinweise für Produzenten</a:t>
            </a:r>
            <a:endParaRPr lang="de-DE" sz="1800" dirty="0">
              <a:latin typeface="Helvetica" pitchFamily="2" charset="0"/>
            </a:endParaRPr>
          </a:p>
          <a:p>
            <a:pPr marL="6350" marR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	</a:t>
            </a:r>
            <a:r>
              <a:rPr lang="de-DE" sz="1800" b="1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-&gt;</a:t>
            </a: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 	erleichtert Kaufentscheidung des Handels</a:t>
            </a:r>
            <a:endParaRPr lang="de-DE" sz="1800" dirty="0">
              <a:latin typeface="Helvetica" pitchFamily="2" charset="0"/>
            </a:endParaRPr>
          </a:p>
          <a:p>
            <a:pPr marL="6350" marR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	</a:t>
            </a:r>
            <a:r>
              <a:rPr lang="de-DE" sz="1800" b="1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-&gt;</a:t>
            </a: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 	bessere Qualitäten sichtbar – höhere Preise</a:t>
            </a:r>
          </a:p>
          <a:p>
            <a:pPr marL="6350" marR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lang="de-DE" sz="1800" dirty="0">
              <a:latin typeface="Helvetica" pitchFamily="2" charset="0"/>
            </a:endParaRPr>
          </a:p>
          <a:p>
            <a:pPr marL="463550" marR="0" lvl="0" indent="-4572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de-DE" sz="1800" b="0" dirty="0">
                <a:solidFill>
                  <a:schemeClr val="dk1"/>
                </a:solidFill>
                <a:latin typeface="Helvetica" pitchFamily="2" charset="0"/>
                <a:ea typeface="Helvetica Neue"/>
                <a:cs typeface="Helvetica Neue"/>
                <a:sym typeface="Helvetica Neue"/>
              </a:rPr>
              <a:t>Sollte in EU-Verordnung (und IOC) Einzug halten, um den Markt besser zu regulieren (Einführung weiterer Güteklassen?)</a:t>
            </a:r>
            <a:endParaRPr lang="de-DE" sz="1800" dirty="0">
              <a:latin typeface="Helvetica" pitchFamily="2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1E370AC-9AE8-8A2E-4524-18A20CEDA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317" y="5712847"/>
            <a:ext cx="1430624" cy="977885"/>
          </a:xfrm>
          <a:prstGeom prst="rect">
            <a:avLst/>
          </a:prstGeom>
          <a:blipFill dpi="0" rotWithShape="1">
            <a:blip r:embed="rId4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109571" descr="Reife und grüne Oliven auf einem Holztisch">
            <a:extLst>
              <a:ext uri="{FF2B5EF4-FFF2-40B4-BE49-F238E27FC236}">
                <a16:creationId xmlns:a16="http://schemas.microsoft.com/office/drawing/2014/main" id="{04F0532F-878E-A52D-8F7B-943EC9836F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57" r="4743" b="-1"/>
          <a:stretch/>
        </p:blipFill>
        <p:spPr>
          <a:xfrm>
            <a:off x="0" y="10"/>
            <a:ext cx="6300172" cy="6857990"/>
          </a:xfrm>
          <a:prstGeom prst="rect">
            <a:avLst/>
          </a:prstGeom>
        </p:spPr>
      </p:pic>
      <p:sp>
        <p:nvSpPr>
          <p:cNvPr id="109570" name="Text Box 1">
            <a:extLst>
              <a:ext uri="{FF2B5EF4-FFF2-40B4-BE49-F238E27FC236}">
                <a16:creationId xmlns:a16="http://schemas.microsoft.com/office/drawing/2014/main" id="{FA2073C7-341F-4EA4-87E4-7430477B7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814" y="3062177"/>
            <a:ext cx="4198681" cy="3476846"/>
          </a:xfrm>
          <a:prstGeom prst="rect">
            <a:avLst/>
          </a:prstGeom>
          <a:blipFill dpi="0" rotWithShape="1">
            <a:blip r:embed="rId4">
              <a:alphaModFix amt="63000"/>
            </a:blip>
            <a:srcRect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2800">
                <a:solidFill>
                  <a:schemeClr val="tx1"/>
                </a:solidFill>
                <a:latin typeface="Helvetica" pitchFamily="2" charset="0"/>
                <a:cs typeface="+mn-cs"/>
              </a:rPr>
              <a:t>Deutsches Olivenöl Panel (DOP) </a:t>
            </a:r>
            <a:r>
              <a:rPr lang="en-US" altLang="de-DE" sz="2800" err="1">
                <a:solidFill>
                  <a:schemeClr val="tx1"/>
                </a:solidFill>
                <a:latin typeface="Helvetica" pitchFamily="2" charset="0"/>
                <a:cs typeface="+mn-cs"/>
              </a:rPr>
              <a:t>e.V.</a:t>
            </a: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r>
              <a:rPr lang="en-US" altLang="de-DE" sz="2000" b="0" err="1">
                <a:solidFill>
                  <a:schemeClr val="tx1"/>
                </a:solidFill>
                <a:latin typeface="Helvetica" pitchFamily="2" charset="0"/>
                <a:cs typeface="+mn-cs"/>
              </a:rPr>
              <a:t>Vogtskamp</a:t>
            </a:r>
            <a: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  <a:t> 8d</a:t>
            </a: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  <a:t>22391 Hamburg</a:t>
            </a: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  <a:t>info@dop-olivenoel.de</a:t>
            </a: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b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</a:br>
            <a:r>
              <a:rPr lang="en-US" altLang="de-DE" sz="2000" b="0" err="1">
                <a:solidFill>
                  <a:schemeClr val="tx1"/>
                </a:solidFill>
                <a:latin typeface="Helvetica" pitchFamily="2" charset="0"/>
                <a:cs typeface="+mn-cs"/>
              </a:rPr>
              <a:t>Vielen</a:t>
            </a:r>
            <a: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  <a:t> Dank </a:t>
            </a:r>
            <a:r>
              <a:rPr lang="en-US" altLang="de-DE" sz="2000" b="0" err="1">
                <a:solidFill>
                  <a:schemeClr val="tx1"/>
                </a:solidFill>
                <a:latin typeface="Helvetica" pitchFamily="2" charset="0"/>
                <a:cs typeface="+mn-cs"/>
              </a:rPr>
              <a:t>fürs</a:t>
            </a:r>
            <a: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  <a:t> </a:t>
            </a:r>
            <a:r>
              <a:rPr lang="en-US" altLang="de-DE" sz="2000" b="0" err="1">
                <a:solidFill>
                  <a:schemeClr val="tx1"/>
                </a:solidFill>
                <a:latin typeface="Helvetica" pitchFamily="2" charset="0"/>
                <a:cs typeface="+mn-cs"/>
              </a:rPr>
              <a:t>Zuhören</a:t>
            </a:r>
            <a:r>
              <a:rPr lang="en-US" altLang="de-DE" sz="2000" b="0">
                <a:solidFill>
                  <a:schemeClr val="tx1"/>
                </a:solidFill>
                <a:latin typeface="Helvetica" pitchFamily="2" charset="0"/>
                <a:cs typeface="+mn-cs"/>
              </a:rPr>
              <a:t>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8199B35-ED02-8FE6-8522-FD99B2135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302" y="271052"/>
            <a:ext cx="1905000" cy="1384300"/>
          </a:xfrm>
          <a:prstGeom prst="rect">
            <a:avLst/>
          </a:prstGeom>
          <a:blipFill dpi="0" rotWithShape="1">
            <a:blip r:embed="rId4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577" name="Rectangle 109576">
            <a:extLst>
              <a:ext uri="{FF2B5EF4-FFF2-40B4-BE49-F238E27FC236}">
                <a16:creationId xmlns:a16="http://schemas.microsoft.com/office/drawing/2014/main" id="{AAB8EDC3-1C0D-4505-A2C7-839A5161F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579" name="Rectangle 109578">
            <a:extLst>
              <a:ext uri="{FF2B5EF4-FFF2-40B4-BE49-F238E27FC236}">
                <a16:creationId xmlns:a16="http://schemas.microsoft.com/office/drawing/2014/main" id="{2069E294-3813-4588-9E9C-AEA08F9C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572" name="Picture 109571" descr="Reife und grüne Oliven auf einem Holztisch">
            <a:extLst>
              <a:ext uri="{FF2B5EF4-FFF2-40B4-BE49-F238E27FC236}">
                <a16:creationId xmlns:a16="http://schemas.microsoft.com/office/drawing/2014/main" id="{04F0532F-878E-A52D-8F7B-943EC9836F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l="17667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9570" name="Text Box 1">
            <a:extLst>
              <a:ext uri="{FF2B5EF4-FFF2-40B4-BE49-F238E27FC236}">
                <a16:creationId xmlns:a16="http://schemas.microsoft.com/office/drawing/2014/main" id="{FA2073C7-341F-4EA4-87E4-7430477B7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58" y="2013625"/>
            <a:ext cx="3461069" cy="41633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1700" dirty="0">
              <a:solidFill>
                <a:srgbClr val="FFFFFF"/>
              </a:solidFill>
              <a:latin typeface="+mn-lt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endParaRPr lang="en-US" altLang="de-DE" sz="1700" dirty="0">
              <a:solidFill>
                <a:srgbClr val="FFFFFF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br>
              <a:rPr lang="en-US" altLang="de-DE" sz="1700" b="0" dirty="0">
                <a:solidFill>
                  <a:srgbClr val="FFFFFF"/>
                </a:solidFill>
                <a:latin typeface="+mn-lt"/>
                <a:cs typeface="+mn-cs"/>
              </a:rPr>
            </a:br>
            <a:r>
              <a:rPr lang="en-US" altLang="de-DE" sz="4800" dirty="0" err="1">
                <a:solidFill>
                  <a:srgbClr val="FFFFFF"/>
                </a:solidFill>
                <a:latin typeface="+mn-lt"/>
                <a:cs typeface="+mn-cs"/>
              </a:rPr>
              <a:t>Vielen</a:t>
            </a:r>
            <a:endParaRPr lang="en-US" altLang="de-DE" sz="4800" dirty="0">
              <a:solidFill>
                <a:srgbClr val="FFFFFF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4800" dirty="0">
                <a:solidFill>
                  <a:srgbClr val="FFFFFF"/>
                </a:solidFill>
                <a:latin typeface="+mn-lt"/>
                <a:cs typeface="+mn-cs"/>
              </a:rPr>
              <a:t>Dank </a:t>
            </a: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4800" dirty="0" err="1">
                <a:solidFill>
                  <a:srgbClr val="FFFFFF"/>
                </a:solidFill>
                <a:latin typeface="+mn-lt"/>
                <a:cs typeface="+mn-cs"/>
              </a:rPr>
              <a:t>fürs</a:t>
            </a:r>
            <a:endParaRPr lang="en-US" altLang="de-DE" sz="4800" dirty="0">
              <a:solidFill>
                <a:srgbClr val="FFFFFF"/>
              </a:solidFill>
              <a:latin typeface="+mn-lt"/>
              <a:cs typeface="+mn-cs"/>
            </a:endParaRPr>
          </a:p>
          <a:p>
            <a:pPr defTabSz="914400" eaLnBrk="1" hangingPunct="1">
              <a:lnSpc>
                <a:spcPct val="90000"/>
              </a:lnSpc>
              <a:spcAft>
                <a:spcPts val="600"/>
              </a:spcAft>
              <a:buSzPct val="100000"/>
            </a:pPr>
            <a:r>
              <a:rPr lang="en-US" altLang="de-DE" sz="4800" dirty="0" err="1">
                <a:solidFill>
                  <a:srgbClr val="FFFFFF"/>
                </a:solidFill>
                <a:latin typeface="+mn-lt"/>
                <a:cs typeface="+mn-cs"/>
              </a:rPr>
              <a:t>Zuhören</a:t>
            </a:r>
            <a:r>
              <a:rPr lang="en-US" altLang="de-DE" sz="4800" dirty="0">
                <a:solidFill>
                  <a:srgbClr val="FFFFFF"/>
                </a:solidFill>
                <a:latin typeface="+mn-lt"/>
                <a:cs typeface="+mn-cs"/>
              </a:rPr>
              <a:t>!</a:t>
            </a:r>
            <a:br>
              <a:rPr lang="en-US" altLang="de-DE" sz="4000" b="0" dirty="0">
                <a:solidFill>
                  <a:srgbClr val="FFFFFF"/>
                </a:solidFill>
                <a:latin typeface="+mn-lt"/>
                <a:cs typeface="+mn-cs"/>
              </a:rPr>
            </a:br>
            <a:br>
              <a:rPr lang="en-US" altLang="de-DE" sz="1700" b="0" dirty="0">
                <a:solidFill>
                  <a:srgbClr val="FFFFFF"/>
                </a:solidFill>
                <a:latin typeface="+mn-lt"/>
                <a:cs typeface="+mn-cs"/>
              </a:rPr>
            </a:br>
            <a:br>
              <a:rPr lang="en-US" altLang="de-DE" sz="1700" b="0" dirty="0">
                <a:solidFill>
                  <a:srgbClr val="FFFFFF"/>
                </a:solidFill>
                <a:latin typeface="+mn-lt"/>
                <a:cs typeface="+mn-cs"/>
              </a:rPr>
            </a:br>
            <a:br>
              <a:rPr lang="en-US" altLang="de-DE" sz="1700" b="0" dirty="0">
                <a:solidFill>
                  <a:srgbClr val="FFFFFF"/>
                </a:solidFill>
                <a:latin typeface="+mn-lt"/>
                <a:cs typeface="+mn-cs"/>
              </a:rPr>
            </a:br>
            <a:br>
              <a:rPr lang="en-US" altLang="de-DE" sz="1700" b="0" dirty="0">
                <a:solidFill>
                  <a:srgbClr val="FFFFFF"/>
                </a:solidFill>
                <a:latin typeface="+mn-lt"/>
                <a:cs typeface="+mn-cs"/>
              </a:rPr>
            </a:br>
            <a:endParaRPr lang="en-US" altLang="de-DE" sz="1700" b="0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pic>
        <p:nvPicPr>
          <p:cNvPr id="3" name="Picture 4" descr="Glas für die Verkostung von Olivenöl">
            <a:extLst>
              <a:ext uri="{FF2B5EF4-FFF2-40B4-BE49-F238E27FC236}">
                <a16:creationId xmlns:a16="http://schemas.microsoft.com/office/drawing/2014/main" id="{4A2DFD05-E4AF-B813-F638-F5E4C1D9F6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2888" b="2"/>
          <a:stretch/>
        </p:blipFill>
        <p:spPr bwMode="auto">
          <a:xfrm>
            <a:off x="5054175" y="2477392"/>
            <a:ext cx="3962900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EDEC8DA-1692-C2CF-ACF9-F303E5914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302" y="271052"/>
            <a:ext cx="1905000" cy="1384300"/>
          </a:xfrm>
          <a:prstGeom prst="rect">
            <a:avLst/>
          </a:prstGeom>
          <a:blipFill dpi="0" rotWithShape="1">
            <a:blip r:embed="rId6">
              <a:alphaModFix amt="72362"/>
            </a:blip>
            <a:srcRect/>
            <a:stretch>
              <a:fillRect/>
            </a:stretch>
          </a:blip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1928</Words>
  <Application>Microsoft Macintosh PowerPoint</Application>
  <PresentationFormat>Bildschirmpräsentation (4:3)</PresentationFormat>
  <Paragraphs>822</Paragraphs>
  <Slides>27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27</vt:i4>
      </vt:variant>
    </vt:vector>
  </HeadingPairs>
  <TitlesOfParts>
    <vt:vector size="40" baseType="lpstr">
      <vt:lpstr>Arial Unicode MS</vt:lpstr>
      <vt:lpstr>Arial</vt:lpstr>
      <vt:lpstr>Arimo</vt:lpstr>
      <vt:lpstr>Calibri</vt:lpstr>
      <vt:lpstr>Calibri Light</vt:lpstr>
      <vt:lpstr>Courier New</vt:lpstr>
      <vt:lpstr>Helvetica</vt:lpstr>
      <vt:lpstr>Helvetica Neue</vt:lpstr>
      <vt:lpstr>Times New Roman</vt:lpstr>
      <vt:lpstr>Wingdings</vt:lpstr>
      <vt:lpstr>Office</vt:lpstr>
      <vt:lpstr>Benutzerdefiniertes Design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Klassifizierung von Olivenölen - vereinfacht gesagt -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Qualitätseinstufung nach Harmonie (QHV) - aktueller Stand -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Nadja Liebmann - DOP</cp:lastModifiedBy>
  <cp:revision>48</cp:revision>
  <dcterms:modified xsi:type="dcterms:W3CDTF">2024-03-06T13:51:15Z</dcterms:modified>
</cp:coreProperties>
</file>